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84" r:id="rId3"/>
    <p:sldId id="285" r:id="rId4"/>
    <p:sldId id="289" r:id="rId5"/>
    <p:sldId id="286" r:id="rId6"/>
    <p:sldId id="287" r:id="rId7"/>
    <p:sldId id="282" r:id="rId8"/>
    <p:sldId id="258" r:id="rId9"/>
    <p:sldId id="290" r:id="rId10"/>
    <p:sldId id="259" r:id="rId11"/>
    <p:sldId id="291" r:id="rId12"/>
    <p:sldId id="260" r:id="rId13"/>
    <p:sldId id="292" r:id="rId14"/>
    <p:sldId id="261" r:id="rId15"/>
    <p:sldId id="269" r:id="rId16"/>
    <p:sldId id="262" r:id="rId17"/>
    <p:sldId id="263" r:id="rId18"/>
    <p:sldId id="288" r:id="rId19"/>
    <p:sldId id="264" r:id="rId20"/>
    <p:sldId id="270" r:id="rId21"/>
    <p:sldId id="265" r:id="rId22"/>
    <p:sldId id="293" r:id="rId23"/>
    <p:sldId id="266" r:id="rId24"/>
    <p:sldId id="267" r:id="rId25"/>
    <p:sldId id="294" r:id="rId26"/>
    <p:sldId id="271" r:id="rId27"/>
    <p:sldId id="295" r:id="rId28"/>
    <p:sldId id="272" r:id="rId29"/>
    <p:sldId id="278" r:id="rId30"/>
    <p:sldId id="279" r:id="rId31"/>
    <p:sldId id="280" r:id="rId32"/>
    <p:sldId id="273" r:id="rId33"/>
    <p:sldId id="274" r:id="rId34"/>
    <p:sldId id="275" r:id="rId35"/>
    <p:sldId id="276" r:id="rId36"/>
    <p:sldId id="277" r:id="rId37"/>
    <p:sldId id="296" r:id="rId38"/>
    <p:sldId id="283" r:id="rId39"/>
    <p:sldId id="268"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A24C"/>
    <a:srgbClr val="B0BD31"/>
    <a:srgbClr val="77A747"/>
    <a:srgbClr val="006600"/>
    <a:srgbClr val="339966"/>
    <a:srgbClr val="009900"/>
    <a:srgbClr val="EEFEEC"/>
    <a:srgbClr val="E8FFD1"/>
    <a:srgbClr val="59CF86"/>
    <a:srgbClr val="CFFBC9"/>
  </p:clrMru>
</p:presentationPr>
</file>

<file path=ppt/tableStyles.xml><?xml version="1.0" encoding="utf-8"?>
<a:tblStyleLst xmlns:a="http://schemas.openxmlformats.org/drawingml/2006/main" def="{5C22544A-7EE6-4342-B048-85BDC9FD1C3A}">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9" d="100"/>
          <a:sy n="69" d="100"/>
        </p:scale>
        <p:origin x="-546"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88" name="Picture 87" descr="title - 2.png"/>
          <p:cNvPicPr>
            <a:picLocks noChangeAspect="1"/>
          </p:cNvPicPr>
          <p:nvPr/>
        </p:nvPicPr>
        <p:blipFill>
          <a:blip r:embed="rId2" cstate="email"/>
          <a:srcRect/>
          <a:stretch>
            <a:fillRect/>
          </a:stretch>
        </p:blipFill>
        <p:spPr>
          <a:xfrm>
            <a:off x="0" y="0"/>
            <a:ext cx="9144000" cy="6858000"/>
          </a:xfrm>
          <a:prstGeom prst="rect">
            <a:avLst/>
          </a:prstGeom>
        </p:spPr>
      </p:pic>
      <p:sp>
        <p:nvSpPr>
          <p:cNvPr id="2" name="Title 1"/>
          <p:cNvSpPr>
            <a:spLocks noGrp="1"/>
          </p:cNvSpPr>
          <p:nvPr>
            <p:ph type="ctrTitle"/>
          </p:nvPr>
        </p:nvSpPr>
        <p:spPr>
          <a:xfrm>
            <a:off x="469900" y="954741"/>
            <a:ext cx="7315200" cy="1676400"/>
          </a:xfrm>
        </p:spPr>
        <p:txBody>
          <a:bodyPr>
            <a:noAutofit/>
          </a:bodyPr>
          <a:lstStyle>
            <a:lvl1pPr algn="l">
              <a:defRPr sz="4800">
                <a:solidFill>
                  <a:schemeClr val="tx1">
                    <a:lumMod val="60000"/>
                    <a:lumOff val="40000"/>
                  </a:schemeClr>
                </a:solidFill>
              </a:defRPr>
            </a:lvl1pPr>
          </a:lstStyle>
          <a:p>
            <a:r>
              <a:rPr lang="en-US" smtClean="0"/>
              <a:t>Click to edit Master title style</a:t>
            </a:r>
            <a:endParaRPr/>
          </a:p>
        </p:txBody>
      </p:sp>
      <p:sp>
        <p:nvSpPr>
          <p:cNvPr id="3" name="Subtitle 2"/>
          <p:cNvSpPr>
            <a:spLocks noGrp="1"/>
          </p:cNvSpPr>
          <p:nvPr>
            <p:ph type="subTitle" idx="1"/>
          </p:nvPr>
        </p:nvSpPr>
        <p:spPr>
          <a:xfrm>
            <a:off x="622300" y="2895600"/>
            <a:ext cx="4559300" cy="2590800"/>
          </a:xfrm>
        </p:spPr>
        <p:txBody>
          <a:bodyPr>
            <a:normAutofit/>
          </a:bodyPr>
          <a:lstStyle>
            <a:lvl1pPr marL="0" indent="0" algn="l">
              <a:lnSpc>
                <a:spcPct val="125000"/>
              </a:lnSpc>
              <a:buNone/>
              <a:defRPr sz="1800">
                <a:gradFill>
                  <a:gsLst>
                    <a:gs pos="0">
                      <a:schemeClr val="tx1">
                        <a:lumMod val="60000"/>
                        <a:lumOff val="40000"/>
                      </a:schemeClr>
                    </a:gs>
                    <a:gs pos="100000">
                      <a:schemeClr val="tx1">
                        <a:lumMod val="40000"/>
                        <a:lumOff val="60000"/>
                      </a:schemeClr>
                    </a:gs>
                  </a:gsLst>
                  <a:lin ang="8100000" scaled="1"/>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p:txBody>
          <a:bodyPr/>
          <a:lstStyle/>
          <a:p>
            <a:fld id="{5BF53618-7F12-40C6-971F-A5B96FCF56A4}" type="datetimeFigureOut">
              <a:rPr lang="en-US" smtClean="0"/>
              <a:pPr/>
              <a:t>5/2/2011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B1D5DB-1039-48AD-910A-0C1035C3AD4D}" type="slidenum">
              <a:rPr lang="en-US" smtClean="0"/>
              <a:pPr/>
              <a:t>‹#›</a:t>
            </a:fld>
            <a:endParaRPr lang="en-US"/>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5BF53618-7F12-40C6-971F-A5B96FCF56A4}" type="datetimeFigureOut">
              <a:rPr lang="en-US" smtClean="0"/>
              <a:pPr/>
              <a:t>5/2/2011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B1D5DB-1039-48AD-910A-0C1035C3AD4D}" type="slidenum">
              <a:rPr lang="en-US" smtClean="0"/>
              <a:pPr/>
              <a:t>‹#›</a:t>
            </a:fld>
            <a:endParaRPr lang="en-US"/>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10400" y="295835"/>
            <a:ext cx="1676400" cy="5830328"/>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469900" y="1653988"/>
            <a:ext cx="6007100" cy="44721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5BF53618-7F12-40C6-971F-A5B96FCF56A4}" type="datetimeFigureOut">
              <a:rPr lang="en-US" smtClean="0"/>
              <a:pPr/>
              <a:t>5/2/2011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B1D5DB-1039-48AD-910A-0C1035C3AD4D}" type="slidenum">
              <a:rPr lang="en-US" smtClean="0"/>
              <a:pPr/>
              <a:t>‹#›</a:t>
            </a:fld>
            <a:endParaRPr lang="en-US"/>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577788"/>
          </a:xfrm>
        </p:spPr>
        <p:txBody>
          <a:bodyPr>
            <a:normAutofit/>
          </a:bodyPr>
          <a:lstStyle>
            <a:lvl1pPr algn="l">
              <a:defRPr sz="4400"/>
            </a:lvl1p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5BF53618-7F12-40C6-971F-A5B96FCF56A4}" type="datetimeFigureOut">
              <a:rPr lang="en-US" smtClean="0"/>
              <a:pPr/>
              <a:t>5/2/2011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B1D5DB-1039-48AD-910A-0C1035C3AD4D}" type="slidenum">
              <a:rPr lang="en-US" smtClean="0"/>
              <a:pPr/>
              <a:t>‹#›</a:t>
            </a:fld>
            <a:endParaRPr lang="en-US"/>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pic>
        <p:nvPicPr>
          <p:cNvPr id="12" name="Picture 11" descr="summer1.png"/>
          <p:cNvPicPr>
            <a:picLocks noChangeAspect="1"/>
          </p:cNvPicPr>
          <p:nvPr/>
        </p:nvPicPr>
        <p:blipFill>
          <a:blip r:embed="rId2" cstate="email"/>
          <a:srcRect/>
          <a:stretch>
            <a:fillRect/>
          </a:stretch>
        </p:blipFill>
        <p:spPr>
          <a:xfrm>
            <a:off x="0" y="1618637"/>
            <a:ext cx="9144000" cy="3991109"/>
          </a:xfrm>
          <a:prstGeom prst="rect">
            <a:avLst/>
          </a:prstGeom>
        </p:spPr>
      </p:pic>
      <p:sp>
        <p:nvSpPr>
          <p:cNvPr id="2" name="Title 1"/>
          <p:cNvSpPr>
            <a:spLocks noGrp="1"/>
          </p:cNvSpPr>
          <p:nvPr>
            <p:ph type="title"/>
          </p:nvPr>
        </p:nvSpPr>
        <p:spPr>
          <a:xfrm>
            <a:off x="1385887" y="1295400"/>
            <a:ext cx="6399213" cy="1590675"/>
          </a:xfrm>
        </p:spPr>
        <p:txBody>
          <a:bodyPr vert="horz" lIns="91440" tIns="45720" rIns="91440" bIns="45720" rtlCol="0" anchor="b" anchorCtr="0">
            <a:noAutofit/>
          </a:bodyPr>
          <a:lstStyle>
            <a:lvl1pPr algn="l" defTabSz="914400" rtl="0" eaLnBrk="1" latinLnBrk="0" hangingPunct="1">
              <a:spcBef>
                <a:spcPct val="0"/>
              </a:spcBef>
              <a:buNone/>
              <a:defRPr sz="4800" kern="1200">
                <a:solidFill>
                  <a:schemeClr val="tx1">
                    <a:lumMod val="60000"/>
                    <a:lumOff val="40000"/>
                  </a:schemeClr>
                </a:solidFill>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1385887" y="3657600"/>
            <a:ext cx="6399213" cy="1500187"/>
          </a:xfrm>
        </p:spPr>
        <p:txBody>
          <a:bodyPr vert="horz" lIns="91440" tIns="45720" rIns="91440" bIns="45720" rtlCol="0">
            <a:normAutofit/>
          </a:bodyPr>
          <a:lstStyle>
            <a:lvl1pPr marL="0" indent="0" algn="l" defTabSz="914400" rtl="0" eaLnBrk="1" latinLnBrk="0" hangingPunct="1">
              <a:lnSpc>
                <a:spcPct val="125000"/>
              </a:lnSpc>
              <a:spcBef>
                <a:spcPts val="1800"/>
              </a:spcBef>
              <a:buFontTx/>
              <a:buNone/>
              <a:defRPr sz="1800" kern="1200">
                <a:gradFill>
                  <a:gsLst>
                    <a:gs pos="0">
                      <a:schemeClr val="tx1">
                        <a:lumMod val="60000"/>
                        <a:lumOff val="40000"/>
                      </a:schemeClr>
                    </a:gs>
                    <a:gs pos="100000">
                      <a:schemeClr val="tx1">
                        <a:lumMod val="40000"/>
                        <a:lumOff val="60000"/>
                      </a:schemeClr>
                    </a:gs>
                  </a:gsLst>
                  <a:lin ang="8100000" scaled="1"/>
                </a:gra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F53618-7F12-40C6-971F-A5B96FCF56A4}" type="datetimeFigureOut">
              <a:rPr lang="en-US" smtClean="0"/>
              <a:pPr/>
              <a:t>5/2/2011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B1D5DB-1039-48AD-910A-0C1035C3AD4D}"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371600" y="1976718"/>
            <a:ext cx="3017520" cy="4149445"/>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754880" y="1976718"/>
            <a:ext cx="3017520" cy="4151376"/>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5BF53618-7F12-40C6-971F-A5B96FCF56A4}" type="datetimeFigureOut">
              <a:rPr lang="en-US" smtClean="0"/>
              <a:pPr/>
              <a:t>5/2/2011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B1D5DB-1039-48AD-910A-0C1035C3AD4D}" type="slidenum">
              <a:rPr lang="en-US" smtClean="0"/>
              <a:pPr/>
              <a:t>‹#›</a:t>
            </a:fld>
            <a:endParaRPr lang="en-US"/>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375186" y="1828800"/>
            <a:ext cx="3017520" cy="715962"/>
          </a:xfrm>
        </p:spPr>
        <p:txBody>
          <a:bodyPr anchor="ctr" anchorCtr="0">
            <a:noAutofit/>
          </a:bodyPr>
          <a:lstStyle>
            <a:lvl1pPr marL="0" indent="0" algn="ctr">
              <a:buNone/>
              <a:defRPr sz="22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375186" y="2743200"/>
            <a:ext cx="3017520" cy="3382962"/>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752601" y="1828800"/>
            <a:ext cx="3017520" cy="715962"/>
          </a:xfrm>
        </p:spPr>
        <p:txBody>
          <a:bodyPr anchor="ctr" anchorCtr="0">
            <a:noAutofit/>
          </a:bodyPr>
          <a:lstStyle>
            <a:lvl1pPr marL="0" indent="0" algn="ctr">
              <a:buNone/>
              <a:defRPr sz="22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2601" y="2743200"/>
            <a:ext cx="3017520" cy="3382962"/>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5BF53618-7F12-40C6-971F-A5B96FCF56A4}" type="datetimeFigureOut">
              <a:rPr lang="en-US" smtClean="0"/>
              <a:pPr/>
              <a:t>5/2/2011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AB1D5DB-1039-48AD-910A-0C1035C3AD4D}" type="slidenum">
              <a:rPr lang="en-US" smtClean="0"/>
              <a:pPr/>
              <a:t>‹#›</a:t>
            </a:fld>
            <a:endParaRPr lang="en-US"/>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5BF53618-7F12-40C6-971F-A5B96FCF56A4}" type="datetimeFigureOut">
              <a:rPr lang="en-US" smtClean="0"/>
              <a:pPr/>
              <a:t>5/2/2011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AB1D5DB-1039-48AD-910A-0C1035C3AD4D}" type="slidenum">
              <a:rPr lang="en-US" smtClean="0"/>
              <a:pPr/>
              <a:t>‹#›</a:t>
            </a:fld>
            <a:endParaRPr lang="en-US"/>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pic>
        <p:nvPicPr>
          <p:cNvPr id="5" name="Picture 4" descr="title - 2.png"/>
          <p:cNvPicPr>
            <a:picLocks noChangeAspect="1"/>
          </p:cNvPicPr>
          <p:nvPr/>
        </p:nvPicPr>
        <p:blipFill>
          <a:blip r:embed="rId2" cstate="email"/>
          <a:srcRect/>
          <a:stretch>
            <a:fillRect/>
          </a:stretch>
        </p:blipFill>
        <p:spPr>
          <a:xfrm>
            <a:off x="0" y="0"/>
            <a:ext cx="9144000" cy="6858000"/>
          </a:xfrm>
          <a:prstGeom prst="rect">
            <a:avLst/>
          </a:prstGeom>
        </p:spPr>
      </p:pic>
      <p:sp>
        <p:nvSpPr>
          <p:cNvPr id="2" name="Date Placeholder 1"/>
          <p:cNvSpPr>
            <a:spLocks noGrp="1"/>
          </p:cNvSpPr>
          <p:nvPr>
            <p:ph type="dt" sz="half" idx="10"/>
          </p:nvPr>
        </p:nvSpPr>
        <p:spPr/>
        <p:txBody>
          <a:bodyPr/>
          <a:lstStyle/>
          <a:p>
            <a:fld id="{5BF53618-7F12-40C6-971F-A5B96FCF56A4}" type="datetimeFigureOut">
              <a:rPr lang="en-US" smtClean="0"/>
              <a:pPr/>
              <a:t>5/2/2011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AB1D5DB-1039-48AD-910A-0C1035C3AD4D}" type="slidenum">
              <a:rPr lang="en-US" smtClean="0"/>
              <a:pPr/>
              <a:t>‹#›</a:t>
            </a:fld>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pic>
        <p:nvPicPr>
          <p:cNvPr id="10" name="Picture 9" descr="flowers content.png"/>
          <p:cNvPicPr>
            <a:picLocks noChangeAspect="1"/>
          </p:cNvPicPr>
          <p:nvPr/>
        </p:nvPicPr>
        <p:blipFill>
          <a:blip r:embed="rId2" cstate="email"/>
          <a:srcRect/>
          <a:stretch>
            <a:fillRect/>
          </a:stretch>
        </p:blipFill>
        <p:spPr>
          <a:xfrm>
            <a:off x="0" y="0"/>
            <a:ext cx="9144000" cy="6858000"/>
          </a:xfrm>
          <a:prstGeom prst="rect">
            <a:avLst/>
          </a:prstGeom>
        </p:spPr>
      </p:pic>
      <p:sp>
        <p:nvSpPr>
          <p:cNvPr id="2" name="Title 1"/>
          <p:cNvSpPr>
            <a:spLocks noGrp="1"/>
          </p:cNvSpPr>
          <p:nvPr>
            <p:ph type="title"/>
          </p:nvPr>
        </p:nvSpPr>
        <p:spPr>
          <a:xfrm>
            <a:off x="457200" y="273050"/>
            <a:ext cx="3008313" cy="1860550"/>
          </a:xfrm>
        </p:spPr>
        <p:txBody>
          <a:bodyPr anchor="ctr" anchorCtr="0">
            <a:normAutofit/>
          </a:bodyPr>
          <a:lstStyle>
            <a:lvl1pPr algn="l">
              <a:defRPr sz="2800" b="0"/>
            </a:lvl1pPr>
          </a:lstStyle>
          <a:p>
            <a:r>
              <a:rPr lang="en-US" smtClean="0"/>
              <a:t>Click to edit Master title style</a:t>
            </a:r>
            <a:endParaRPr/>
          </a:p>
        </p:txBody>
      </p:sp>
      <p:sp>
        <p:nvSpPr>
          <p:cNvPr id="3" name="Content Placeholder 2"/>
          <p:cNvSpPr>
            <a:spLocks noGrp="1"/>
          </p:cNvSpPr>
          <p:nvPr>
            <p:ph idx="1"/>
          </p:nvPr>
        </p:nvSpPr>
        <p:spPr>
          <a:xfrm>
            <a:off x="3962400" y="914400"/>
            <a:ext cx="4114800" cy="5029200"/>
          </a:xfrm>
        </p:spPr>
        <p:txBody>
          <a:bodyPr>
            <a:normAutofit/>
          </a:bodyPr>
          <a:lstStyle>
            <a:lvl1pPr>
              <a:defRPr sz="2200"/>
            </a:lvl1pPr>
            <a:lvl2pPr>
              <a:defRPr sz="2000"/>
            </a:lvl2pPr>
            <a:lvl3pPr>
              <a:defRPr sz="1800"/>
            </a:lvl3pPr>
            <a:lvl4pPr>
              <a:defRPr sz="1800"/>
            </a:lvl4pPr>
            <a:lvl5pPr>
              <a:defRPr sz="1800"/>
            </a:lvl5pPr>
            <a:lvl6pPr>
              <a:defRPr sz="1800" baseline="0"/>
            </a:lvl6pPr>
            <a:lvl7pPr>
              <a:defRPr sz="1800" baseline="0"/>
            </a:lvl7pPr>
            <a:lvl8pPr>
              <a:defRPr sz="1800" baseline="0"/>
            </a:lvl8pPr>
            <a:lvl9pPr>
              <a:defRPr sz="18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921544" y="2286000"/>
            <a:ext cx="2079625" cy="3860799"/>
          </a:xfrm>
        </p:spPr>
        <p:txBody>
          <a:bodyPr/>
          <a:lstStyle>
            <a:lvl1pPr marL="0" indent="0">
              <a:lnSpc>
                <a:spcPct val="150000"/>
              </a:lnSpc>
              <a:buNone/>
              <a:defRPr sz="1400">
                <a:gradFill>
                  <a:gsLst>
                    <a:gs pos="0">
                      <a:schemeClr val="tx1">
                        <a:lumMod val="60000"/>
                        <a:lumOff val="40000"/>
                      </a:schemeClr>
                    </a:gs>
                    <a:gs pos="100000">
                      <a:schemeClr val="tx1">
                        <a:lumMod val="40000"/>
                        <a:lumOff val="60000"/>
                      </a:schemeClr>
                    </a:gs>
                  </a:gsLst>
                  <a:lin ang="8100000" scaled="1"/>
                </a:gra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F53618-7F12-40C6-971F-A5B96FCF56A4}" type="datetimeFigureOut">
              <a:rPr lang="en-US" smtClean="0"/>
              <a:pPr/>
              <a:t>5/2/2011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B1D5DB-1039-48AD-910A-0C1035C3AD4D}" type="slidenum">
              <a:rPr lang="en-US" smtClean="0"/>
              <a:pPr/>
              <a:t>‹#›</a:t>
            </a:fld>
            <a:endParaRPr lang="en-US"/>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2" cy="1860550"/>
          </a:xfrm>
        </p:spPr>
        <p:txBody>
          <a:bodyPr vert="horz" lIns="91440" tIns="45720" rIns="91440" bIns="45720" rtlCol="0" anchor="ctr" anchorCtr="0">
            <a:normAutofit/>
          </a:bodyPr>
          <a:lstStyle>
            <a:lvl1pPr algn="l" defTabSz="914400" rtl="0" eaLnBrk="1" latinLnBrk="0" hangingPunct="1">
              <a:spcBef>
                <a:spcPct val="0"/>
              </a:spcBef>
              <a:buNone/>
              <a:defRPr sz="2800" b="0" kern="1200">
                <a:solidFill>
                  <a:schemeClr val="tx1">
                    <a:lumMod val="60000"/>
                    <a:lumOff val="40000"/>
                  </a:schemeClr>
                </a:solidFill>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3962400" y="914400"/>
            <a:ext cx="4114800" cy="5029200"/>
          </a:xfrm>
          <a:prstGeom prst="ellipse">
            <a:avLst/>
          </a:prstGeom>
          <a:ln w="63500">
            <a:gradFill>
              <a:gsLst>
                <a:gs pos="0">
                  <a:schemeClr val="accent1"/>
                </a:gs>
                <a:gs pos="50000">
                  <a:schemeClr val="accent1">
                    <a:lumMod val="60000"/>
                    <a:lumOff val="40000"/>
                  </a:schemeClr>
                </a:gs>
                <a:gs pos="100000">
                  <a:schemeClr val="accent1">
                    <a:lumMod val="20000"/>
                    <a:lumOff val="80000"/>
                  </a:schemeClr>
                </a:gs>
              </a:gsLst>
              <a:lin ang="5400000" scaled="0"/>
            </a:gradFill>
          </a:ln>
          <a:effectLst>
            <a:innerShdw blurRad="381000">
              <a:schemeClr val="bg1"/>
            </a:inn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921544" y="2286000"/>
            <a:ext cx="2079625" cy="3860798"/>
          </a:xfrm>
        </p:spPr>
        <p:txBody>
          <a:bodyPr/>
          <a:lstStyle>
            <a:lvl1pPr marL="0" indent="0">
              <a:lnSpc>
                <a:spcPct val="150000"/>
              </a:lnSpc>
              <a:buNone/>
              <a:defRPr sz="1400">
                <a:gradFill>
                  <a:gsLst>
                    <a:gs pos="0">
                      <a:schemeClr val="tx1">
                        <a:lumMod val="60000"/>
                        <a:lumOff val="40000"/>
                      </a:schemeClr>
                    </a:gs>
                    <a:gs pos="100000">
                      <a:schemeClr val="tx1">
                        <a:lumMod val="40000"/>
                        <a:lumOff val="60000"/>
                      </a:schemeClr>
                    </a:gs>
                  </a:gsLst>
                  <a:lin ang="8100000" scaled="1"/>
                </a:gra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F53618-7F12-40C6-971F-A5B96FCF56A4}" type="datetimeFigureOut">
              <a:rPr lang="en-US" smtClean="0"/>
              <a:pPr/>
              <a:t>5/2/2011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B1D5DB-1039-48AD-910A-0C1035C3AD4D}" type="slidenum">
              <a:rPr lang="en-US" smtClean="0"/>
              <a:pPr/>
              <a:t>‹#›</a:t>
            </a:fld>
            <a:endParaRPr lang="en-US"/>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4" name="Picture 13" descr="Master - 1.png"/>
          <p:cNvPicPr>
            <a:picLocks noChangeAspect="1"/>
          </p:cNvPicPr>
          <p:nvPr/>
        </p:nvPicPr>
        <p:blipFill>
          <a:blip r:embed="rId13" cstate="email"/>
          <a:srcRect/>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301532"/>
            <a:ext cx="8229600" cy="1325562"/>
          </a:xfrm>
          <a:prstGeom prst="rect">
            <a:avLst/>
          </a:prstGeom>
        </p:spPr>
        <p:txBody>
          <a:bodyPr vert="horz" lIns="91440" tIns="45720" rIns="91440" bIns="45720" rtlCol="0" anchor="ctr">
            <a:normAutofit/>
          </a:bodyPr>
          <a:lstStyle/>
          <a:p>
            <a:r>
              <a:rPr lang="en-US" smtClean="0"/>
              <a:t>Click to edit Master title style</a:t>
            </a:r>
            <a:endParaRPr/>
          </a:p>
        </p:txBody>
      </p:sp>
      <p:sp>
        <p:nvSpPr>
          <p:cNvPr id="3" name="Text Placeholder 2"/>
          <p:cNvSpPr>
            <a:spLocks noGrp="1"/>
          </p:cNvSpPr>
          <p:nvPr>
            <p:ph type="body" idx="1"/>
          </p:nvPr>
        </p:nvSpPr>
        <p:spPr>
          <a:xfrm>
            <a:off x="1365997" y="1981200"/>
            <a:ext cx="6412006" cy="4144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lumMod val="40000"/>
                    <a:lumOff val="60000"/>
                  </a:schemeClr>
                </a:solidFill>
              </a:defRPr>
            </a:lvl1pPr>
          </a:lstStyle>
          <a:p>
            <a:fld id="{5BF53618-7F12-40C6-971F-A5B96FCF56A4}" type="datetimeFigureOut">
              <a:rPr lang="en-US" smtClean="0"/>
              <a:pPr/>
              <a:t>5/2/2011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lumMod val="40000"/>
                    <a:lumOff val="60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lumMod val="40000"/>
                    <a:lumOff val="60000"/>
                  </a:schemeClr>
                </a:solidFill>
              </a:defRPr>
            </a:lvl1pPr>
          </a:lstStyle>
          <a:p>
            <a:fld id="{AAB1D5DB-1039-48AD-910A-0C1035C3AD4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ransition>
    <p:fade/>
  </p:transition>
  <p:txStyles>
    <p:titleStyle>
      <a:lvl1pPr algn="ctr" defTabSz="914400" rtl="0" eaLnBrk="1" latinLnBrk="0" hangingPunct="1">
        <a:spcBef>
          <a:spcPct val="0"/>
        </a:spcBef>
        <a:buNone/>
        <a:defRPr sz="4000" kern="1200">
          <a:solidFill>
            <a:schemeClr val="tx1">
              <a:lumMod val="60000"/>
              <a:lumOff val="40000"/>
            </a:schemeClr>
          </a:solidFill>
          <a:latin typeface="+mj-lt"/>
          <a:ea typeface="+mj-ea"/>
          <a:cs typeface="+mj-cs"/>
        </a:defRPr>
      </a:lvl1pPr>
    </p:titleStyle>
    <p:bodyStyle>
      <a:lvl1pPr marL="349250" indent="-349250" algn="l" defTabSz="914400" rtl="0" eaLnBrk="1" latinLnBrk="0" hangingPunct="1">
        <a:spcBef>
          <a:spcPts val="1800"/>
        </a:spcBef>
        <a:buFontTx/>
        <a:buBlip>
          <a:blip r:embed="rId14"/>
        </a:buBlip>
        <a:defRPr sz="2200" kern="1200">
          <a:gradFill flip="none" rotWithShape="1">
            <a:gsLst>
              <a:gs pos="0">
                <a:schemeClr val="tx1">
                  <a:lumMod val="60000"/>
                  <a:lumOff val="40000"/>
                </a:schemeClr>
              </a:gs>
              <a:gs pos="100000">
                <a:schemeClr val="tx1">
                  <a:lumMod val="40000"/>
                  <a:lumOff val="60000"/>
                </a:schemeClr>
              </a:gs>
            </a:gsLst>
            <a:lin ang="8100000" scaled="1"/>
            <a:tileRect/>
          </a:gradFill>
          <a:latin typeface="+mn-lt"/>
          <a:ea typeface="+mn-ea"/>
          <a:cs typeface="+mn-cs"/>
        </a:defRPr>
      </a:lvl1pPr>
      <a:lvl2pPr marL="577850" indent="-349250" algn="l" defTabSz="914400" rtl="0" eaLnBrk="1" latinLnBrk="0" hangingPunct="1">
        <a:spcBef>
          <a:spcPts val="1800"/>
        </a:spcBef>
        <a:buFontTx/>
        <a:buBlip>
          <a:blip r:embed="rId15"/>
        </a:buBlip>
        <a:defRPr sz="2000" kern="1200">
          <a:gradFill flip="none" rotWithShape="1">
            <a:gsLst>
              <a:gs pos="0">
                <a:schemeClr val="tx1">
                  <a:lumMod val="60000"/>
                  <a:lumOff val="40000"/>
                </a:schemeClr>
              </a:gs>
              <a:gs pos="100000">
                <a:schemeClr val="tx1">
                  <a:lumMod val="40000"/>
                  <a:lumOff val="60000"/>
                </a:schemeClr>
              </a:gs>
            </a:gsLst>
            <a:lin ang="8100000" scaled="1"/>
            <a:tileRect/>
          </a:gradFill>
          <a:latin typeface="+mn-lt"/>
          <a:ea typeface="+mn-ea"/>
          <a:cs typeface="+mn-cs"/>
        </a:defRPr>
      </a:lvl2pPr>
      <a:lvl3pPr marL="806450" indent="-349250" algn="l" defTabSz="914400" rtl="0" eaLnBrk="1" latinLnBrk="0" hangingPunct="1">
        <a:spcBef>
          <a:spcPts val="1800"/>
        </a:spcBef>
        <a:buFontTx/>
        <a:buBlip>
          <a:blip r:embed="rId14"/>
        </a:buBlip>
        <a:defRPr sz="1800" kern="1200">
          <a:gradFill flip="none" rotWithShape="1">
            <a:gsLst>
              <a:gs pos="0">
                <a:schemeClr val="tx1">
                  <a:lumMod val="60000"/>
                  <a:lumOff val="40000"/>
                </a:schemeClr>
              </a:gs>
              <a:gs pos="100000">
                <a:schemeClr val="tx1">
                  <a:lumMod val="40000"/>
                  <a:lumOff val="60000"/>
                </a:schemeClr>
              </a:gs>
            </a:gsLst>
            <a:lin ang="8100000" scaled="1"/>
            <a:tileRect/>
          </a:gradFill>
          <a:latin typeface="+mn-lt"/>
          <a:ea typeface="+mn-ea"/>
          <a:cs typeface="+mn-cs"/>
        </a:defRPr>
      </a:lvl3pPr>
      <a:lvl4pPr marL="1035050" indent="-349250" algn="l" defTabSz="914400" rtl="0" eaLnBrk="1" latinLnBrk="0" hangingPunct="1">
        <a:spcBef>
          <a:spcPts val="1800"/>
        </a:spcBef>
        <a:buFontTx/>
        <a:buBlip>
          <a:blip r:embed="rId15"/>
        </a:buBlip>
        <a:defRPr sz="1800" kern="1200">
          <a:gradFill flip="none" rotWithShape="1">
            <a:gsLst>
              <a:gs pos="0">
                <a:schemeClr val="tx1">
                  <a:lumMod val="60000"/>
                  <a:lumOff val="40000"/>
                </a:schemeClr>
              </a:gs>
              <a:gs pos="100000">
                <a:schemeClr val="tx1">
                  <a:lumMod val="40000"/>
                  <a:lumOff val="60000"/>
                </a:schemeClr>
              </a:gs>
            </a:gsLst>
            <a:lin ang="8100000" scaled="1"/>
            <a:tileRect/>
          </a:gradFill>
          <a:latin typeface="+mn-lt"/>
          <a:ea typeface="+mn-ea"/>
          <a:cs typeface="+mn-cs"/>
        </a:defRPr>
      </a:lvl4pPr>
      <a:lvl5pPr marL="1263650" indent="-349250" algn="l" defTabSz="914400" rtl="0" eaLnBrk="1" latinLnBrk="0" hangingPunct="1">
        <a:spcBef>
          <a:spcPts val="1800"/>
        </a:spcBef>
        <a:buFontTx/>
        <a:buBlip>
          <a:blip r:embed="rId14"/>
        </a:buBlip>
        <a:defRPr sz="1800" kern="1200">
          <a:gradFill flip="none" rotWithShape="1">
            <a:gsLst>
              <a:gs pos="0">
                <a:schemeClr val="tx1">
                  <a:lumMod val="60000"/>
                  <a:lumOff val="40000"/>
                </a:schemeClr>
              </a:gs>
              <a:gs pos="100000">
                <a:schemeClr val="tx1">
                  <a:lumMod val="40000"/>
                  <a:lumOff val="60000"/>
                </a:schemeClr>
              </a:gs>
            </a:gsLst>
            <a:lin ang="8100000" scaled="1"/>
            <a:tileRect/>
          </a:gradFill>
          <a:latin typeface="+mn-lt"/>
          <a:ea typeface="+mn-ea"/>
          <a:cs typeface="+mn-cs"/>
        </a:defRPr>
      </a:lvl5pPr>
      <a:lvl6pPr marL="1492250" indent="-349250" algn="l" defTabSz="914400" rtl="0" eaLnBrk="1" latinLnBrk="0" hangingPunct="1">
        <a:spcBef>
          <a:spcPts val="1800"/>
        </a:spcBef>
        <a:buFontTx/>
        <a:buBlip>
          <a:blip r:embed="rId15"/>
        </a:buBlip>
        <a:defRPr sz="1800" kern="1200">
          <a:solidFill>
            <a:schemeClr val="tx1">
              <a:lumMod val="60000"/>
              <a:lumOff val="40000"/>
            </a:schemeClr>
          </a:solidFill>
          <a:latin typeface="+mn-lt"/>
          <a:ea typeface="+mn-ea"/>
          <a:cs typeface="+mn-cs"/>
        </a:defRPr>
      </a:lvl6pPr>
      <a:lvl7pPr marL="1720850" indent="-349250" algn="l" defTabSz="914400" rtl="0" eaLnBrk="1" latinLnBrk="0" hangingPunct="1">
        <a:spcBef>
          <a:spcPts val="1800"/>
        </a:spcBef>
        <a:buFontTx/>
        <a:buBlip>
          <a:blip r:embed="rId14"/>
        </a:buBlip>
        <a:defRPr sz="1800" kern="1200">
          <a:solidFill>
            <a:schemeClr val="tx1">
              <a:lumMod val="60000"/>
              <a:lumOff val="40000"/>
            </a:schemeClr>
          </a:solidFill>
          <a:latin typeface="+mn-lt"/>
          <a:ea typeface="+mn-ea"/>
          <a:cs typeface="+mn-cs"/>
        </a:defRPr>
      </a:lvl7pPr>
      <a:lvl8pPr marL="1949450" indent="-349250" algn="l" defTabSz="914400" rtl="0" eaLnBrk="1" latinLnBrk="0" hangingPunct="1">
        <a:spcBef>
          <a:spcPts val="1800"/>
        </a:spcBef>
        <a:buFontTx/>
        <a:buBlip>
          <a:blip r:embed="rId15"/>
        </a:buBlip>
        <a:defRPr sz="1800" kern="1200">
          <a:solidFill>
            <a:schemeClr val="tx1">
              <a:lumMod val="60000"/>
              <a:lumOff val="40000"/>
            </a:schemeClr>
          </a:solidFill>
          <a:latin typeface="+mn-lt"/>
          <a:ea typeface="+mn-ea"/>
          <a:cs typeface="+mn-cs"/>
        </a:defRPr>
      </a:lvl8pPr>
      <a:lvl9pPr marL="2178050" indent="-349250" algn="l" defTabSz="914400" rtl="0" eaLnBrk="1" latinLnBrk="0" hangingPunct="1">
        <a:spcBef>
          <a:spcPts val="1800"/>
        </a:spcBef>
        <a:buFontTx/>
        <a:buBlip>
          <a:blip r:embed="rId14"/>
        </a:buBlip>
        <a:defRPr sz="1800" kern="1200">
          <a:solidFill>
            <a:schemeClr val="tx1">
              <a:lumMod val="60000"/>
              <a:lumOff val="40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1.xml"/><Relationship Id="rId5" Type="http://schemas.openxmlformats.org/officeDocument/2006/relationships/image" Target="../media/image34.jpeg"/><Relationship Id="rId4" Type="http://schemas.openxmlformats.org/officeDocument/2006/relationships/image" Target="../media/image33.jpeg"/></Relationships>
</file>

<file path=ppt/slides/_rels/slide1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gif"/><Relationship Id="rId1" Type="http://schemas.openxmlformats.org/officeDocument/2006/relationships/slideLayout" Target="../slideLayouts/slideLayout1.xml"/><Relationship Id="rId4" Type="http://schemas.openxmlformats.org/officeDocument/2006/relationships/image" Target="../media/image44.jpeg"/></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1.xml"/><Relationship Id="rId1" Type="http://schemas.openxmlformats.org/officeDocument/2006/relationships/audio" Target="file:///C:\Documents%20and%20Settings\Kamaljit.KEVA\My%20Documents\Downloads\Pogo%20-%20Alice.mp3" TargetMode="External"/><Relationship Id="rId6" Type="http://schemas.openxmlformats.org/officeDocument/2006/relationships/image" Target="../media/image13.png"/><Relationship Id="rId5" Type="http://schemas.openxmlformats.org/officeDocument/2006/relationships/image" Target="../media/image12.jpeg"/><Relationship Id="rId4" Type="http://schemas.openxmlformats.org/officeDocument/2006/relationships/image" Target="../media/image11.jpeg"/></Relationships>
</file>

<file path=ppt/slides/_rels/slide20.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jpeg"/><Relationship Id="rId1" Type="http://schemas.openxmlformats.org/officeDocument/2006/relationships/slideLayout" Target="../slideLayouts/slideLayout1.xml"/><Relationship Id="rId5" Type="http://schemas.openxmlformats.org/officeDocument/2006/relationships/image" Target="../media/image63.jpeg"/><Relationship Id="rId4" Type="http://schemas.openxmlformats.org/officeDocument/2006/relationships/image" Target="../media/image62.jpeg"/></Relationships>
</file>

<file path=ppt/slides/_rels/slide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65.jpeg"/><Relationship Id="rId7" Type="http://schemas.openxmlformats.org/officeDocument/2006/relationships/image" Target="../media/image69.jpeg"/><Relationship Id="rId2" Type="http://schemas.openxmlformats.org/officeDocument/2006/relationships/image" Target="../media/image64.png"/><Relationship Id="rId1" Type="http://schemas.openxmlformats.org/officeDocument/2006/relationships/slideLayout" Target="../slideLayouts/slideLayout1.xml"/><Relationship Id="rId6" Type="http://schemas.openxmlformats.org/officeDocument/2006/relationships/image" Target="../media/image68.jpeg"/><Relationship Id="rId5" Type="http://schemas.openxmlformats.org/officeDocument/2006/relationships/image" Target="../media/image67.png"/><Relationship Id="rId4" Type="http://schemas.openxmlformats.org/officeDocument/2006/relationships/image" Target="../media/image66.jpeg"/></Relationships>
</file>

<file path=ppt/slides/_rels/slide31.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image" Target="../media/image70.jpeg"/><Relationship Id="rId1" Type="http://schemas.openxmlformats.org/officeDocument/2006/relationships/slideLayout" Target="../slideLayouts/slideLayout1.xml"/><Relationship Id="rId4" Type="http://schemas.openxmlformats.org/officeDocument/2006/relationships/image" Target="../media/image72.jpeg"/></Relationships>
</file>

<file path=ppt/slides/_rels/slide32.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image" Target="../media/image73.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image" Target="../media/image73.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image" Target="../media/image73.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image" Target="../media/image73.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image" Target="../media/image73.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79.jpe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hyperlink" Target="http://www.kevaind.org/" TargetMode="Externa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80.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6600">
            <a:alpha val="12000"/>
          </a:srgbClr>
        </a:solidFill>
        <a:effectLst/>
      </p:bgPr>
    </p:bg>
    <p:spTree>
      <p:nvGrpSpPr>
        <p:cNvPr id="1" name=""/>
        <p:cNvGrpSpPr/>
        <p:nvPr/>
      </p:nvGrpSpPr>
      <p:grpSpPr>
        <a:xfrm>
          <a:off x="0" y="0"/>
          <a:ext cx="0" cy="0"/>
          <a:chOff x="0" y="0"/>
          <a:chExt cx="0" cy="0"/>
        </a:xfrm>
      </p:grpSpPr>
      <p:sp>
        <p:nvSpPr>
          <p:cNvPr id="7" name="Title 6"/>
          <p:cNvSpPr>
            <a:spLocks noGrp="1"/>
          </p:cNvSpPr>
          <p:nvPr>
            <p:ph type="ctrTitle"/>
          </p:nvPr>
        </p:nvSpPr>
        <p:spPr>
          <a:xfrm>
            <a:off x="142844" y="2714620"/>
            <a:ext cx="9001156" cy="857256"/>
          </a:xfrm>
        </p:spPr>
        <p:txBody>
          <a:bodyPr wrap="square" anchor="t" anchorCtr="0">
            <a:noAutofit/>
          </a:bodyPr>
          <a:lstStyle/>
          <a:p>
            <a:r>
              <a:rPr lang="en-US" sz="5200" spc="-150" dirty="0" smtClean="0">
                <a:solidFill>
                  <a:srgbClr val="006600"/>
                </a:solidFill>
                <a:effectLst>
                  <a:outerShdw blurRad="38100" dist="38100" dir="2700000" algn="tl">
                    <a:srgbClr val="000000">
                      <a:alpha val="43137"/>
                    </a:srgbClr>
                  </a:outerShdw>
                </a:effectLst>
                <a:latin typeface="Algerian" pitchFamily="82" charset="0"/>
              </a:rPr>
              <a:t>KEVA ANTI POLLUTION </a:t>
            </a:r>
            <a:r>
              <a:rPr lang="en-US" sz="5200" spc="-150" dirty="0">
                <a:solidFill>
                  <a:srgbClr val="006600"/>
                </a:solidFill>
                <a:effectLst>
                  <a:outerShdw blurRad="38100" dist="38100" dir="2700000" algn="tl">
                    <a:srgbClr val="000000">
                      <a:alpha val="43137"/>
                    </a:srgbClr>
                  </a:outerShdw>
                </a:effectLst>
                <a:latin typeface="Algerian" pitchFamily="82" charset="0"/>
              </a:rPr>
              <a:t>DROPS</a:t>
            </a:r>
            <a:r>
              <a:rPr lang="en-US" sz="4800" dirty="0" smtClean="0">
                <a:blipFill dpi="0" rotWithShape="1">
                  <a:blip r:embed="rId2"/>
                  <a:srcRect/>
                  <a:stretch>
                    <a:fillRect/>
                  </a:stretch>
                </a:blipFill>
              </a:rPr>
              <a:t/>
            </a:r>
            <a:br>
              <a:rPr lang="en-US" sz="4800" dirty="0" smtClean="0">
                <a:blipFill dpi="0" rotWithShape="1">
                  <a:blip r:embed="rId2"/>
                  <a:srcRect/>
                  <a:stretch>
                    <a:fillRect/>
                  </a:stretch>
                </a:blipFill>
              </a:rPr>
            </a:br>
            <a:endParaRPr lang="en-US" sz="4800" dirty="0">
              <a:blipFill dpi="0" rotWithShape="1">
                <a:blip r:embed="rId2"/>
                <a:srcRect/>
                <a:stretch>
                  <a:fillRect/>
                </a:stretch>
              </a:blipFill>
            </a:endParaRPr>
          </a:p>
        </p:txBody>
      </p:sp>
      <p:sp>
        <p:nvSpPr>
          <p:cNvPr id="3" name="Subtitle 2"/>
          <p:cNvSpPr>
            <a:spLocks noGrp="1"/>
          </p:cNvSpPr>
          <p:nvPr>
            <p:ph type="subTitle" idx="1"/>
          </p:nvPr>
        </p:nvSpPr>
        <p:spPr>
          <a:xfrm>
            <a:off x="1142976" y="3643314"/>
            <a:ext cx="7058052" cy="1643074"/>
          </a:xfrm>
        </p:spPr>
        <p:txBody>
          <a:bodyPr>
            <a:noAutofit/>
          </a:bodyPr>
          <a:lstStyle/>
          <a:p>
            <a:endParaRPr lang="en-US" sz="2400" dirty="0" smtClean="0">
              <a:solidFill>
                <a:srgbClr val="006600">
                  <a:alpha val="71000"/>
                </a:srgbClr>
              </a:solidFill>
              <a:effectLst>
                <a:outerShdw blurRad="38100" dist="38100" dir="2700000" algn="tl">
                  <a:srgbClr val="000000">
                    <a:alpha val="43137"/>
                  </a:srgbClr>
                </a:outerShdw>
              </a:effectLst>
              <a:latin typeface="Times New Roman" pitchFamily="18" charset="0"/>
              <a:cs typeface="Times New Roman" pitchFamily="18" charset="0"/>
            </a:endParaRPr>
          </a:p>
          <a:p>
            <a:pPr>
              <a:spcBef>
                <a:spcPts val="0"/>
              </a:spcBef>
            </a:pPr>
            <a:r>
              <a:rPr lang="en-US" b="1" spc="300" dirty="0">
                <a:solidFill>
                  <a:srgbClr val="006600">
                    <a:alpha val="49000"/>
                  </a:srgbClr>
                </a:solidFill>
                <a:latin typeface="Brush Script MT" pitchFamily="66" charset="0"/>
                <a:cs typeface="Times New Roman" pitchFamily="18" charset="0"/>
              </a:rPr>
              <a:t>In Joint </a:t>
            </a:r>
            <a:r>
              <a:rPr lang="en-US" b="1" spc="300" dirty="0" smtClean="0">
                <a:solidFill>
                  <a:srgbClr val="006600">
                    <a:alpha val="49000"/>
                  </a:srgbClr>
                </a:solidFill>
                <a:latin typeface="Brush Script MT" pitchFamily="66" charset="0"/>
                <a:cs typeface="Times New Roman" pitchFamily="18" charset="0"/>
              </a:rPr>
              <a:t> Venture </a:t>
            </a:r>
            <a:r>
              <a:rPr lang="en-US" b="1" spc="300" dirty="0">
                <a:solidFill>
                  <a:srgbClr val="006600">
                    <a:alpha val="49000"/>
                  </a:srgbClr>
                </a:solidFill>
                <a:latin typeface="Brush Script MT" pitchFamily="66" charset="0"/>
                <a:cs typeface="Times New Roman" pitchFamily="18" charset="0"/>
              </a:rPr>
              <a:t>with</a:t>
            </a:r>
          </a:p>
          <a:p>
            <a:r>
              <a:rPr lang="en-US" sz="2000" b="1" spc="300" dirty="0" smtClean="0">
                <a:solidFill>
                  <a:srgbClr val="006600">
                    <a:alpha val="71000"/>
                  </a:srgbClr>
                </a:solidFill>
                <a:effectLst>
                  <a:outerShdw blurRad="38100" dist="38100" dir="2700000" algn="tl">
                    <a:srgbClr val="000000">
                      <a:alpha val="43137"/>
                    </a:srgbClr>
                  </a:outerShdw>
                </a:effectLst>
                <a:latin typeface="+mj-lt"/>
                <a:cs typeface="Times New Roman" pitchFamily="18" charset="0"/>
              </a:rPr>
              <a:t>KANID </a:t>
            </a:r>
            <a:r>
              <a:rPr lang="en-US" sz="2000" b="1" spc="300" dirty="0">
                <a:solidFill>
                  <a:srgbClr val="006600">
                    <a:alpha val="71000"/>
                  </a:srgbClr>
                </a:solidFill>
                <a:effectLst>
                  <a:outerShdw blurRad="38100" dist="38100" dir="2700000" algn="tl">
                    <a:srgbClr val="000000">
                      <a:alpha val="43137"/>
                    </a:srgbClr>
                  </a:outerShdw>
                </a:effectLst>
                <a:latin typeface="+mj-lt"/>
                <a:cs typeface="Times New Roman" pitchFamily="18" charset="0"/>
              </a:rPr>
              <a:t>BIOTECH </a:t>
            </a:r>
          </a:p>
          <a:p>
            <a:r>
              <a:rPr lang="en-US" sz="2000" b="1" spc="300" dirty="0">
                <a:solidFill>
                  <a:srgbClr val="006600">
                    <a:alpha val="71000"/>
                  </a:srgbClr>
                </a:solidFill>
                <a:effectLst>
                  <a:outerShdw blurRad="38100" dist="38100" dir="2700000" algn="tl">
                    <a:srgbClr val="000000">
                      <a:alpha val="43137"/>
                    </a:srgbClr>
                  </a:outerShdw>
                </a:effectLst>
                <a:latin typeface="+mj-lt"/>
                <a:cs typeface="Times New Roman" pitchFamily="18" charset="0"/>
              </a:rPr>
              <a:t>TOKYO, JAPAN</a:t>
            </a:r>
          </a:p>
          <a:p>
            <a:endParaRPr lang="en-US" sz="2400" dirty="0"/>
          </a:p>
        </p:txBody>
      </p:sp>
      <p:sp>
        <p:nvSpPr>
          <p:cNvPr id="4" name="Title 1"/>
          <p:cNvSpPr txBox="1">
            <a:spLocks/>
          </p:cNvSpPr>
          <p:nvPr/>
        </p:nvSpPr>
        <p:spPr>
          <a:xfrm>
            <a:off x="571472" y="142853"/>
            <a:ext cx="7772400" cy="1143008"/>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400" b="0" u="none" strike="noStrike" kern="1200" cap="none" spc="-150" normalizeH="0" noProof="0" dirty="0" smtClean="0">
                <a:ln>
                  <a:noFill/>
                </a:ln>
                <a:solidFill>
                  <a:srgbClr val="006600"/>
                </a:solidFill>
                <a:uLnTx/>
                <a:uFillTx/>
                <a:latin typeface="Algerian" pitchFamily="82" charset="0"/>
                <a:ea typeface="+mj-ea"/>
                <a:cs typeface="+mj-cs"/>
              </a:rPr>
              <a:t>KEVA </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400" b="0" u="none" strike="noStrike" kern="1200" cap="none" spc="-150" normalizeH="0" noProof="0" dirty="0" smtClean="0">
                <a:ln>
                  <a:noFill/>
                </a:ln>
                <a:solidFill>
                  <a:srgbClr val="006600"/>
                </a:solidFill>
                <a:uLnTx/>
                <a:uFillTx/>
                <a:latin typeface="Algerian" pitchFamily="82" charset="0"/>
                <a:ea typeface="+mj-ea"/>
                <a:cs typeface="+mj-cs"/>
              </a:rPr>
              <a:t>INDUSTRIES</a:t>
            </a:r>
          </a:p>
        </p:txBody>
      </p:sp>
      <p:sp>
        <p:nvSpPr>
          <p:cNvPr id="5" name="Rectangle 4"/>
          <p:cNvSpPr/>
          <p:nvPr/>
        </p:nvSpPr>
        <p:spPr>
          <a:xfrm>
            <a:off x="2071670" y="1428736"/>
            <a:ext cx="4945537" cy="584775"/>
          </a:xfrm>
          <a:prstGeom prst="rect">
            <a:avLst/>
          </a:prstGeom>
        </p:spPr>
        <p:txBody>
          <a:bodyPr wrap="square">
            <a:spAutoFit/>
          </a:bodyPr>
          <a:lstStyle/>
          <a:p>
            <a:pPr lvl="0" algn="ctr">
              <a:spcBef>
                <a:spcPct val="0"/>
              </a:spcBef>
              <a:defRPr/>
            </a:pPr>
            <a:r>
              <a:rPr lang="en-US" sz="3200" dirty="0" smtClean="0">
                <a:solidFill>
                  <a:srgbClr val="006600">
                    <a:alpha val="49000"/>
                  </a:srgbClr>
                </a:solidFill>
                <a:latin typeface="Brush Script MT" pitchFamily="66" charset="0"/>
                <a:cs typeface="Times New Roman" pitchFamily="18" charset="0"/>
              </a:rPr>
              <a:t>Brings First </a:t>
            </a:r>
            <a:r>
              <a:rPr lang="en-US" sz="3200" dirty="0">
                <a:solidFill>
                  <a:srgbClr val="006600">
                    <a:alpha val="49000"/>
                  </a:srgbClr>
                </a:solidFill>
                <a:latin typeface="Brush Script MT" pitchFamily="66" charset="0"/>
                <a:cs typeface="Times New Roman" pitchFamily="18" charset="0"/>
              </a:rPr>
              <a:t>Time </a:t>
            </a:r>
            <a:r>
              <a:rPr lang="en-US" sz="3200" dirty="0" smtClean="0">
                <a:solidFill>
                  <a:srgbClr val="006600">
                    <a:alpha val="49000"/>
                  </a:srgbClr>
                </a:solidFill>
                <a:latin typeface="Brush Script MT" pitchFamily="66" charset="0"/>
                <a:cs typeface="Times New Roman" pitchFamily="18" charset="0"/>
              </a:rPr>
              <a:t>In </a:t>
            </a:r>
            <a:r>
              <a:rPr lang="en-US" sz="3200" dirty="0">
                <a:solidFill>
                  <a:srgbClr val="006600">
                    <a:alpha val="49000"/>
                  </a:srgbClr>
                </a:solidFill>
                <a:latin typeface="Brush Script MT" pitchFamily="66" charset="0"/>
                <a:cs typeface="Times New Roman" pitchFamily="18" charset="0"/>
              </a:rPr>
              <a:t>India</a:t>
            </a:r>
          </a:p>
        </p:txBody>
      </p:sp>
      <p:pic>
        <p:nvPicPr>
          <p:cNvPr id="9" name="Picture 8" descr="Copy of Keva-logo green.JPG"/>
          <p:cNvPicPr>
            <a:picLocks noChangeAspect="1"/>
          </p:cNvPicPr>
          <p:nvPr/>
        </p:nvPicPr>
        <p:blipFill>
          <a:blip r:embed="rId3" cstate="email"/>
          <a:stretch>
            <a:fillRect/>
          </a:stretch>
        </p:blipFill>
        <p:spPr>
          <a:xfrm>
            <a:off x="214282" y="142852"/>
            <a:ext cx="928694" cy="336809"/>
          </a:xfrm>
          <a:prstGeom prst="rect">
            <a:avLst/>
          </a:prstGeom>
        </p:spPr>
      </p:pic>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42910" y="285728"/>
            <a:ext cx="7929618" cy="1077218"/>
          </a:xfrm>
          <a:prstGeom prst="rect">
            <a:avLst/>
          </a:prstGeom>
        </p:spPr>
        <p:txBody>
          <a:bodyPr wrap="square">
            <a:spAutoFit/>
          </a:bodyPr>
          <a:lstStyle/>
          <a:p>
            <a:r>
              <a:rPr lang="en-US" sz="3200" b="1" dirty="0" smtClean="0">
                <a:solidFill>
                  <a:srgbClr val="008000"/>
                </a:solidFill>
                <a:effectLst>
                  <a:outerShdw blurRad="38100" dist="38100" dir="2700000" algn="tl">
                    <a:srgbClr val="000000">
                      <a:alpha val="43137"/>
                    </a:srgbClr>
                  </a:outerShdw>
                </a:effectLst>
                <a:latin typeface="Algerian" pitchFamily="82" charset="0"/>
                <a:ea typeface="+mj-ea"/>
                <a:cs typeface="+mj-cs"/>
              </a:rPr>
              <a:t>What is Keva Anti Pollution Drops ? </a:t>
            </a:r>
          </a:p>
          <a:p>
            <a:pPr algn="ctr"/>
            <a:r>
              <a:rPr lang="en-US" sz="3200" b="1" dirty="0" smtClean="0">
                <a:solidFill>
                  <a:srgbClr val="008000"/>
                </a:solidFill>
                <a:effectLst>
                  <a:outerShdw blurRad="38100" dist="38100" dir="2700000" algn="tl">
                    <a:srgbClr val="000000">
                      <a:alpha val="43137"/>
                    </a:srgbClr>
                  </a:outerShdw>
                </a:effectLst>
                <a:latin typeface="Algerian" pitchFamily="82" charset="0"/>
                <a:ea typeface="+mj-ea"/>
                <a:cs typeface="+mj-cs"/>
              </a:rPr>
              <a:t>(KAPD)</a:t>
            </a:r>
          </a:p>
        </p:txBody>
      </p:sp>
      <p:sp>
        <p:nvSpPr>
          <p:cNvPr id="6" name="Rectangle 5"/>
          <p:cNvSpPr/>
          <p:nvPr/>
        </p:nvSpPr>
        <p:spPr>
          <a:xfrm>
            <a:off x="357158" y="1780278"/>
            <a:ext cx="8143932" cy="1077218"/>
          </a:xfrm>
          <a:prstGeom prst="rect">
            <a:avLst/>
          </a:prstGeom>
        </p:spPr>
        <p:txBody>
          <a:bodyPr wrap="square">
            <a:spAutoFit/>
          </a:bodyPr>
          <a:lstStyle/>
          <a:p>
            <a:pPr algn="just"/>
            <a:r>
              <a:rPr lang="en-US" sz="3200" spc="-150" dirty="0" smtClean="0">
                <a:solidFill>
                  <a:srgbClr val="006600">
                    <a:alpha val="49000"/>
                  </a:srgbClr>
                </a:solidFill>
                <a:latin typeface="Bernard MT Condensed" pitchFamily="18" charset="0"/>
                <a:cs typeface="Times New Roman" pitchFamily="18" charset="0"/>
              </a:rPr>
              <a:t>KAPD is a highly concentrated &amp; a natural extract of different Japanese herbs.</a:t>
            </a:r>
          </a:p>
        </p:txBody>
      </p:sp>
      <p:pic>
        <p:nvPicPr>
          <p:cNvPr id="9" name="Picture 8" descr="j0426617.jpg"/>
          <p:cNvPicPr>
            <a:picLocks noChangeAspect="1"/>
          </p:cNvPicPr>
          <p:nvPr/>
        </p:nvPicPr>
        <p:blipFill>
          <a:blip r:embed="rId2" cstate="email"/>
          <a:srcRect/>
          <a:stretch>
            <a:fillRect/>
          </a:stretch>
        </p:blipFill>
        <p:spPr>
          <a:xfrm>
            <a:off x="4143372" y="4572008"/>
            <a:ext cx="2382665" cy="1928826"/>
          </a:xfrm>
          <a:prstGeom prst="rect">
            <a:avLst/>
          </a:prstGeom>
          <a:ln>
            <a:noFill/>
          </a:ln>
          <a:effectLst>
            <a:outerShdw blurRad="292100" dist="139700" dir="2700000" algn="tl" rotWithShape="0">
              <a:srgbClr val="333333">
                <a:alpha val="65000"/>
              </a:srgbClr>
            </a:outerShdw>
          </a:effectLst>
        </p:spPr>
      </p:pic>
      <p:pic>
        <p:nvPicPr>
          <p:cNvPr id="10" name="Picture 9" descr="pediacare2.jpg"/>
          <p:cNvPicPr>
            <a:picLocks noChangeAspect="1"/>
          </p:cNvPicPr>
          <p:nvPr/>
        </p:nvPicPr>
        <p:blipFill>
          <a:blip r:embed="rId3" cstate="email"/>
          <a:stretch>
            <a:fillRect/>
          </a:stretch>
        </p:blipFill>
        <p:spPr>
          <a:xfrm>
            <a:off x="1428728" y="3000372"/>
            <a:ext cx="2631041" cy="177579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42910" y="285728"/>
            <a:ext cx="7929618" cy="1077218"/>
          </a:xfrm>
          <a:prstGeom prst="rect">
            <a:avLst/>
          </a:prstGeom>
        </p:spPr>
        <p:txBody>
          <a:bodyPr wrap="square">
            <a:spAutoFit/>
          </a:bodyPr>
          <a:lstStyle/>
          <a:p>
            <a:r>
              <a:rPr lang="en-US" sz="3200" b="1" dirty="0" smtClean="0">
                <a:solidFill>
                  <a:srgbClr val="008000"/>
                </a:solidFill>
                <a:effectLst>
                  <a:outerShdw blurRad="38100" dist="38100" dir="2700000" algn="tl">
                    <a:srgbClr val="000000">
                      <a:alpha val="43137"/>
                    </a:srgbClr>
                  </a:outerShdw>
                </a:effectLst>
                <a:latin typeface="Algerian" pitchFamily="82" charset="0"/>
                <a:ea typeface="+mj-ea"/>
                <a:cs typeface="+mj-cs"/>
              </a:rPr>
              <a:t>What is Keva Anti Pollution Drops ? </a:t>
            </a:r>
          </a:p>
          <a:p>
            <a:pPr algn="ctr"/>
            <a:r>
              <a:rPr lang="en-US" sz="3200" b="1" dirty="0" smtClean="0">
                <a:solidFill>
                  <a:srgbClr val="008000"/>
                </a:solidFill>
                <a:effectLst>
                  <a:outerShdw blurRad="38100" dist="38100" dir="2700000" algn="tl">
                    <a:srgbClr val="000000">
                      <a:alpha val="43137"/>
                    </a:srgbClr>
                  </a:outerShdw>
                </a:effectLst>
                <a:latin typeface="Algerian" pitchFamily="82" charset="0"/>
                <a:ea typeface="+mj-ea"/>
                <a:cs typeface="+mj-cs"/>
              </a:rPr>
              <a:t>(KAPD)</a:t>
            </a:r>
          </a:p>
        </p:txBody>
      </p:sp>
      <p:sp>
        <p:nvSpPr>
          <p:cNvPr id="3" name="Rectangle 2"/>
          <p:cNvSpPr/>
          <p:nvPr/>
        </p:nvSpPr>
        <p:spPr>
          <a:xfrm>
            <a:off x="357158" y="2143116"/>
            <a:ext cx="8572560" cy="1569660"/>
          </a:xfrm>
          <a:prstGeom prst="rect">
            <a:avLst/>
          </a:prstGeom>
        </p:spPr>
        <p:txBody>
          <a:bodyPr wrap="square">
            <a:spAutoFit/>
          </a:bodyPr>
          <a:lstStyle/>
          <a:p>
            <a:pPr algn="just"/>
            <a:r>
              <a:rPr lang="en-US" sz="3200" spc="-150" dirty="0" smtClean="0">
                <a:solidFill>
                  <a:srgbClr val="006600">
                    <a:alpha val="49000"/>
                  </a:srgbClr>
                </a:solidFill>
                <a:latin typeface="Bernard MT Condensed" pitchFamily="18" charset="0"/>
                <a:cs typeface="Times New Roman" pitchFamily="18" charset="0"/>
              </a:rPr>
              <a:t>These Japanese Herbs have been traditionally employed in hundreds of different formulations for over 5000 years for the treatment of a wide range of disorders</a:t>
            </a:r>
          </a:p>
        </p:txBody>
      </p:sp>
      <p:pic>
        <p:nvPicPr>
          <p:cNvPr id="4" name="Picture 3" descr="Common-Cold-Remedy1.jpg"/>
          <p:cNvPicPr>
            <a:picLocks noChangeAspect="1"/>
          </p:cNvPicPr>
          <p:nvPr/>
        </p:nvPicPr>
        <p:blipFill>
          <a:blip r:embed="rId2" cstate="email"/>
          <a:stretch>
            <a:fillRect/>
          </a:stretch>
        </p:blipFill>
        <p:spPr>
          <a:xfrm>
            <a:off x="1755462" y="3786190"/>
            <a:ext cx="2170076" cy="1643074"/>
          </a:xfrm>
          <a:prstGeom prst="rect">
            <a:avLst/>
          </a:prstGeom>
          <a:ln>
            <a:noFill/>
          </a:ln>
          <a:effectLst>
            <a:outerShdw blurRad="292100" dist="139700" dir="2700000" algn="tl" rotWithShape="0">
              <a:srgbClr val="333333">
                <a:alpha val="65000"/>
              </a:srgbClr>
            </a:outerShdw>
          </a:effectLst>
        </p:spPr>
      </p:pic>
      <p:pic>
        <p:nvPicPr>
          <p:cNvPr id="5" name="Picture 4" descr="green_woman.jpg"/>
          <p:cNvPicPr>
            <a:picLocks noChangeAspect="1"/>
          </p:cNvPicPr>
          <p:nvPr/>
        </p:nvPicPr>
        <p:blipFill>
          <a:blip r:embed="rId3" cstate="email"/>
          <a:stretch>
            <a:fillRect/>
          </a:stretch>
        </p:blipFill>
        <p:spPr>
          <a:xfrm>
            <a:off x="4181466" y="4500570"/>
            <a:ext cx="2290859" cy="1857388"/>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28596" y="1428736"/>
            <a:ext cx="8215370" cy="1077218"/>
          </a:xfrm>
          <a:prstGeom prst="rect">
            <a:avLst/>
          </a:prstGeom>
        </p:spPr>
        <p:txBody>
          <a:bodyPr wrap="square">
            <a:spAutoFit/>
          </a:bodyPr>
          <a:lstStyle/>
          <a:p>
            <a:pPr algn="just"/>
            <a:r>
              <a:rPr lang="en-US" sz="3200" spc="-150" dirty="0" smtClean="0">
                <a:solidFill>
                  <a:srgbClr val="006600">
                    <a:alpha val="49000"/>
                  </a:srgbClr>
                </a:solidFill>
                <a:latin typeface="Bernard MT Condensed" pitchFamily="18" charset="0"/>
                <a:cs typeface="Times New Roman" pitchFamily="18" charset="0"/>
              </a:rPr>
              <a:t>KAPD is a vitalizer, rich in antioxidants &amp; renowned for its restorative powers</a:t>
            </a:r>
          </a:p>
        </p:txBody>
      </p:sp>
      <p:sp>
        <p:nvSpPr>
          <p:cNvPr id="5" name="Rectangle 4"/>
          <p:cNvSpPr/>
          <p:nvPr/>
        </p:nvSpPr>
        <p:spPr>
          <a:xfrm>
            <a:off x="1500166" y="285728"/>
            <a:ext cx="6245621" cy="584775"/>
          </a:xfrm>
          <a:prstGeom prst="rect">
            <a:avLst/>
          </a:prstGeom>
        </p:spPr>
        <p:txBody>
          <a:bodyPr wrap="none">
            <a:spAutoFit/>
          </a:bodyPr>
          <a:lstStyle/>
          <a:p>
            <a:r>
              <a:rPr lang="en-US" sz="3200" b="1" dirty="0" smtClean="0">
                <a:solidFill>
                  <a:srgbClr val="008000"/>
                </a:solidFill>
                <a:effectLst>
                  <a:outerShdw blurRad="38100" dist="38100" dir="2700000" algn="tl">
                    <a:srgbClr val="000000">
                      <a:alpha val="43137"/>
                    </a:srgbClr>
                  </a:outerShdw>
                </a:effectLst>
                <a:latin typeface="Algerian" pitchFamily="82" charset="0"/>
                <a:ea typeface="+mj-ea"/>
                <a:cs typeface="+mj-cs"/>
              </a:rPr>
              <a:t>KAPD is rich in antioxidants </a:t>
            </a:r>
          </a:p>
        </p:txBody>
      </p:sp>
      <p:sp>
        <p:nvSpPr>
          <p:cNvPr id="6" name="Rectangle 5"/>
          <p:cNvSpPr/>
          <p:nvPr/>
        </p:nvSpPr>
        <p:spPr>
          <a:xfrm>
            <a:off x="428596" y="2786058"/>
            <a:ext cx="8286808" cy="1077218"/>
          </a:xfrm>
          <a:prstGeom prst="rect">
            <a:avLst/>
          </a:prstGeom>
        </p:spPr>
        <p:txBody>
          <a:bodyPr wrap="square">
            <a:spAutoFit/>
          </a:bodyPr>
          <a:lstStyle/>
          <a:p>
            <a:pPr algn="just"/>
            <a:r>
              <a:rPr lang="en-US" sz="3200" spc="-150" dirty="0" smtClean="0">
                <a:solidFill>
                  <a:srgbClr val="006600">
                    <a:alpha val="49000"/>
                  </a:srgbClr>
                </a:solidFill>
                <a:latin typeface="Bernard MT Condensed" pitchFamily="18" charset="0"/>
                <a:cs typeface="Times New Roman" pitchFamily="18" charset="0"/>
              </a:rPr>
              <a:t>Antioxidants are an important part of maintaining a healthy diet and lifestyle</a:t>
            </a:r>
          </a:p>
        </p:txBody>
      </p:sp>
      <p:pic>
        <p:nvPicPr>
          <p:cNvPr id="7" name="Picture 6" descr="ba103450_0608_herbs1_l.jpg"/>
          <p:cNvPicPr>
            <a:picLocks noChangeAspect="1"/>
          </p:cNvPicPr>
          <p:nvPr/>
        </p:nvPicPr>
        <p:blipFill>
          <a:blip r:embed="rId2" cstate="email"/>
          <a:stretch>
            <a:fillRect/>
          </a:stretch>
        </p:blipFill>
        <p:spPr>
          <a:xfrm>
            <a:off x="3071802" y="3929066"/>
            <a:ext cx="2143125" cy="2676525"/>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00166" y="285728"/>
            <a:ext cx="6245621" cy="584775"/>
          </a:xfrm>
          <a:prstGeom prst="rect">
            <a:avLst/>
          </a:prstGeom>
        </p:spPr>
        <p:txBody>
          <a:bodyPr wrap="none">
            <a:spAutoFit/>
          </a:bodyPr>
          <a:lstStyle/>
          <a:p>
            <a:r>
              <a:rPr lang="en-US" sz="3200" b="1" dirty="0" smtClean="0">
                <a:solidFill>
                  <a:srgbClr val="008000"/>
                </a:solidFill>
                <a:effectLst>
                  <a:outerShdw blurRad="38100" dist="38100" dir="2700000" algn="tl">
                    <a:srgbClr val="000000">
                      <a:alpha val="43137"/>
                    </a:srgbClr>
                  </a:outerShdw>
                </a:effectLst>
                <a:latin typeface="Algerian" pitchFamily="82" charset="0"/>
                <a:ea typeface="+mj-ea"/>
                <a:cs typeface="+mj-cs"/>
              </a:rPr>
              <a:t>KAPD is rich in antioxidants </a:t>
            </a:r>
          </a:p>
        </p:txBody>
      </p:sp>
      <p:sp>
        <p:nvSpPr>
          <p:cNvPr id="3" name="Rectangle 1"/>
          <p:cNvSpPr>
            <a:spLocks noChangeArrowheads="1"/>
          </p:cNvSpPr>
          <p:nvPr/>
        </p:nvSpPr>
        <p:spPr bwMode="auto">
          <a:xfrm>
            <a:off x="428596" y="1500174"/>
            <a:ext cx="8215370" cy="206210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lang="en-US" sz="3200" spc="-150" dirty="0" smtClean="0">
                <a:solidFill>
                  <a:srgbClr val="006600">
                    <a:alpha val="49000"/>
                  </a:srgbClr>
                </a:solidFill>
                <a:latin typeface="Bernard MT Condensed" pitchFamily="18" charset="0"/>
                <a:cs typeface="Times New Roman" pitchFamily="18" charset="0"/>
              </a:rPr>
              <a:t>It is a great body balancer having extremely powerful antioxidant properties that helps regulate body functions containing the most ‘Exotic Japanese Herbs’ for a prognosticating advancement in health </a:t>
            </a:r>
          </a:p>
        </p:txBody>
      </p:sp>
      <p:pic>
        <p:nvPicPr>
          <p:cNvPr id="5" name="Picture 4" descr="CAP8ETLR.jpg"/>
          <p:cNvPicPr>
            <a:picLocks noChangeAspect="1"/>
          </p:cNvPicPr>
          <p:nvPr/>
        </p:nvPicPr>
        <p:blipFill>
          <a:blip r:embed="rId2"/>
          <a:stretch>
            <a:fillRect/>
          </a:stretch>
        </p:blipFill>
        <p:spPr>
          <a:xfrm>
            <a:off x="2643174" y="3929066"/>
            <a:ext cx="3143272" cy="2095515"/>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00298" y="357166"/>
            <a:ext cx="3791423" cy="584775"/>
          </a:xfrm>
          <a:prstGeom prst="rect">
            <a:avLst/>
          </a:prstGeom>
        </p:spPr>
        <p:txBody>
          <a:bodyPr wrap="none">
            <a:spAutoFit/>
          </a:bodyPr>
          <a:lstStyle/>
          <a:p>
            <a:r>
              <a:rPr lang="en-US" sz="3200" b="1" dirty="0" smtClean="0">
                <a:solidFill>
                  <a:srgbClr val="008000"/>
                </a:solidFill>
                <a:effectLst>
                  <a:outerShdw blurRad="38100" dist="38100" dir="2700000" algn="tl">
                    <a:srgbClr val="000000">
                      <a:alpha val="43137"/>
                    </a:srgbClr>
                  </a:outerShdw>
                </a:effectLst>
                <a:latin typeface="Algerian" pitchFamily="82" charset="0"/>
                <a:ea typeface="+mj-ea"/>
                <a:cs typeface="+mj-cs"/>
              </a:rPr>
              <a:t>Benefits of KAPD</a:t>
            </a:r>
          </a:p>
        </p:txBody>
      </p:sp>
      <p:sp>
        <p:nvSpPr>
          <p:cNvPr id="18435" name="Rectangle 3"/>
          <p:cNvSpPr>
            <a:spLocks noChangeArrowheads="1"/>
          </p:cNvSpPr>
          <p:nvPr/>
        </p:nvSpPr>
        <p:spPr bwMode="auto">
          <a:xfrm>
            <a:off x="428596" y="1214422"/>
            <a:ext cx="8215370" cy="648000"/>
          </a:xfrm>
          <a:prstGeom prst="rect">
            <a:avLst/>
          </a:prstGeom>
          <a:noFill/>
          <a:ln w="9525">
            <a:noFill/>
            <a:miter lim="800000"/>
            <a:headEnd/>
            <a:tailEnd/>
          </a:ln>
          <a:effectLst/>
        </p:spPr>
        <p:txBody>
          <a:bodyPr vert="horz" wrap="square" lIns="91440" tIns="0" rIns="91440" bIns="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3000" b="0" i="0" u="none" strike="noStrike" cap="none" normalizeH="0" baseline="0" dirty="0" smtClean="0">
              <a:ln>
                <a:noFill/>
              </a:ln>
              <a:solidFill>
                <a:schemeClr val="tx1"/>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 typeface="Wingdings" pitchFamily="2" charset="2"/>
              <a:buChar char="ü"/>
              <a:tabLst/>
            </a:pPr>
            <a:r>
              <a:rPr lang="en-US" sz="3000" dirty="0" smtClean="0">
                <a:solidFill>
                  <a:srgbClr val="006600">
                    <a:alpha val="49000"/>
                  </a:srgbClr>
                </a:solidFill>
                <a:latin typeface="Bernard MT Condensed" pitchFamily="18" charset="0"/>
                <a:cs typeface="Times New Roman" pitchFamily="18" charset="0"/>
              </a:rPr>
              <a:t> Fights common cold, cough</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3000" b="0" i="0" u="none" strike="noStrike" cap="none" normalizeH="0" baseline="0" dirty="0" smtClean="0">
              <a:ln>
                <a:noFill/>
              </a:ln>
              <a:solidFill>
                <a:schemeClr val="tx1"/>
              </a:solidFill>
              <a:effectLst/>
              <a:latin typeface="Arial" pitchFamily="34" charset="0"/>
            </a:endParaRPr>
          </a:p>
        </p:txBody>
      </p:sp>
      <p:sp>
        <p:nvSpPr>
          <p:cNvPr id="18437" name="Rectangle 5"/>
          <p:cNvSpPr>
            <a:spLocks noChangeArrowheads="1"/>
          </p:cNvSpPr>
          <p:nvPr/>
        </p:nvSpPr>
        <p:spPr bwMode="auto">
          <a:xfrm>
            <a:off x="428596" y="2668312"/>
            <a:ext cx="8286808" cy="1384995"/>
          </a:xfrm>
          <a:prstGeom prst="rect">
            <a:avLst/>
          </a:prstGeom>
          <a:noFill/>
          <a:ln w="9525">
            <a:noFill/>
            <a:miter lim="800000"/>
            <a:headEnd/>
            <a:tailEnd/>
          </a:ln>
          <a:effectLst/>
        </p:spPr>
        <p:txBody>
          <a:bodyPr vert="horz" wrap="square" lIns="91440" tIns="0" rIns="91440" bIns="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3000" b="0" i="0" u="none" strike="noStrike" cap="none" normalizeH="0" baseline="0" dirty="0" smtClean="0">
              <a:ln>
                <a:noFill/>
              </a:ln>
              <a:solidFill>
                <a:schemeClr val="tx1"/>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 typeface="Wingdings" pitchFamily="2" charset="2"/>
              <a:buChar char="ü"/>
              <a:tabLst/>
            </a:pPr>
            <a:r>
              <a:rPr lang="en-US" sz="3000" spc="-150" dirty="0" smtClean="0">
                <a:solidFill>
                  <a:srgbClr val="006600">
                    <a:alpha val="49000"/>
                  </a:srgbClr>
                </a:solidFill>
                <a:latin typeface="Bernard MT Condensed" pitchFamily="18" charset="0"/>
                <a:cs typeface="Times New Roman" pitchFamily="18" charset="0"/>
              </a:rPr>
              <a:t> Diminishes symptoms of flu &amp; fever</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3000" b="0" i="0" u="none" strike="noStrike" cap="none" normalizeH="0" baseline="0" dirty="0" smtClean="0">
              <a:ln>
                <a:noFill/>
              </a:ln>
              <a:solidFill>
                <a:schemeClr val="tx1"/>
              </a:solidFill>
              <a:effectLst/>
              <a:latin typeface="Arial" pitchFamily="34" charset="0"/>
            </a:endParaRPr>
          </a:p>
        </p:txBody>
      </p:sp>
      <p:sp>
        <p:nvSpPr>
          <p:cNvPr id="10" name="Rectangle 9"/>
          <p:cNvSpPr/>
          <p:nvPr/>
        </p:nvSpPr>
        <p:spPr>
          <a:xfrm>
            <a:off x="428596" y="2071678"/>
            <a:ext cx="8215370" cy="553998"/>
          </a:xfrm>
          <a:prstGeom prst="rect">
            <a:avLst/>
          </a:prstGeom>
        </p:spPr>
        <p:txBody>
          <a:bodyPr wrap="square">
            <a:spAutoFit/>
          </a:bodyPr>
          <a:lstStyle/>
          <a:p>
            <a:pPr algn="ctr">
              <a:buFont typeface="Wingdings" pitchFamily="2" charset="2"/>
              <a:buChar char="ü"/>
            </a:pPr>
            <a:r>
              <a:rPr lang="en-US" sz="3000" dirty="0" smtClean="0">
                <a:solidFill>
                  <a:srgbClr val="006600">
                    <a:alpha val="49000"/>
                  </a:srgbClr>
                </a:solidFill>
                <a:latin typeface="Bernard MT Condensed" pitchFamily="18" charset="0"/>
                <a:cs typeface="Times New Roman" pitchFamily="18" charset="0"/>
              </a:rPr>
              <a:t> Supports immune system</a:t>
            </a:r>
          </a:p>
        </p:txBody>
      </p:sp>
      <p:sp>
        <p:nvSpPr>
          <p:cNvPr id="18445" name="Rectangle 13"/>
          <p:cNvSpPr>
            <a:spLocks noChangeArrowheads="1"/>
          </p:cNvSpPr>
          <p:nvPr/>
        </p:nvSpPr>
        <p:spPr bwMode="auto">
          <a:xfrm>
            <a:off x="285720" y="6286520"/>
            <a:ext cx="5572164" cy="553998"/>
          </a:xfrm>
          <a:prstGeom prst="rect">
            <a:avLst/>
          </a:prstGeom>
          <a:noFill/>
          <a:ln w="9525">
            <a:noFill/>
            <a:miter lim="800000"/>
            <a:headEnd/>
            <a:tailEnd/>
          </a:ln>
          <a:effectLst/>
        </p:spPr>
        <p:txBody>
          <a:bodyPr vert="horz" wrap="square" lIns="91440" tIns="0" rIns="9144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endParaRPr>
          </a:p>
        </p:txBody>
      </p:sp>
      <p:sp>
        <p:nvSpPr>
          <p:cNvPr id="18446" name="Rectangle 14"/>
          <p:cNvSpPr>
            <a:spLocks noChangeArrowheads="1"/>
          </p:cNvSpPr>
          <p:nvPr/>
        </p:nvSpPr>
        <p:spPr bwMode="auto">
          <a:xfrm>
            <a:off x="357158" y="3525568"/>
            <a:ext cx="8429684" cy="1384995"/>
          </a:xfrm>
          <a:prstGeom prst="rect">
            <a:avLst/>
          </a:prstGeom>
          <a:noFill/>
          <a:ln w="9525">
            <a:noFill/>
            <a:miter lim="800000"/>
            <a:headEnd/>
            <a:tailEnd/>
          </a:ln>
          <a:effectLst/>
        </p:spPr>
        <p:txBody>
          <a:bodyPr vert="horz" wrap="square" lIns="91440" tIns="0" rIns="91440" bIns="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3000" b="0" i="0" u="none" strike="noStrike" cap="none" normalizeH="0" baseline="0" dirty="0" smtClean="0">
              <a:ln>
                <a:noFill/>
              </a:ln>
              <a:solidFill>
                <a:schemeClr val="tx1"/>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 typeface="Wingdings" pitchFamily="2" charset="2"/>
              <a:buChar char="ü"/>
              <a:tabLst/>
            </a:pPr>
            <a:r>
              <a:rPr lang="en-US" sz="3000" spc="-150" dirty="0" smtClean="0">
                <a:solidFill>
                  <a:srgbClr val="006600">
                    <a:alpha val="49000"/>
                  </a:srgbClr>
                </a:solidFill>
                <a:latin typeface="Bernard MT Condensed" pitchFamily="18" charset="0"/>
                <a:cs typeface="Times New Roman" pitchFamily="18" charset="0"/>
              </a:rPr>
              <a:t> Rejuvenates respiratory problems</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3000" b="0" i="0" u="none" strike="noStrike" cap="none" normalizeH="0" baseline="0" dirty="0" smtClean="0">
              <a:ln>
                <a:noFill/>
              </a:ln>
              <a:solidFill>
                <a:schemeClr val="tx1"/>
              </a:solidFill>
              <a:effectLst/>
              <a:latin typeface="Arial" pitchFamily="34" charset="0"/>
            </a:endParaRPr>
          </a:p>
        </p:txBody>
      </p:sp>
      <p:sp>
        <p:nvSpPr>
          <p:cNvPr id="18448" name="Rectangle 16"/>
          <p:cNvSpPr>
            <a:spLocks noChangeArrowheads="1"/>
          </p:cNvSpPr>
          <p:nvPr/>
        </p:nvSpPr>
        <p:spPr bwMode="auto">
          <a:xfrm>
            <a:off x="357158" y="4597138"/>
            <a:ext cx="8501122" cy="1384995"/>
          </a:xfrm>
          <a:prstGeom prst="rect">
            <a:avLst/>
          </a:prstGeom>
          <a:noFill/>
          <a:ln w="9525">
            <a:noFill/>
            <a:miter lim="800000"/>
            <a:headEnd/>
            <a:tailEnd/>
          </a:ln>
          <a:effectLst/>
        </p:spPr>
        <p:txBody>
          <a:bodyPr vert="horz" wrap="square" lIns="91440" tIns="0" rIns="91440" bIns="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3000" b="0" i="0" u="none" strike="noStrike" cap="none" normalizeH="0" baseline="0" dirty="0" smtClean="0">
              <a:ln>
                <a:noFill/>
              </a:ln>
              <a:solidFill>
                <a:schemeClr val="tx1"/>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 typeface="Wingdings" pitchFamily="2" charset="2"/>
              <a:buChar char="ü"/>
              <a:tabLst/>
            </a:pPr>
            <a:r>
              <a:rPr lang="en-US" sz="3000" spc="-150" dirty="0" smtClean="0">
                <a:solidFill>
                  <a:srgbClr val="006600">
                    <a:alpha val="49000"/>
                  </a:srgbClr>
                </a:solidFill>
                <a:latin typeface="Bernard MT Condensed" pitchFamily="18" charset="0"/>
                <a:cs typeface="Times New Roman" pitchFamily="18" charset="0"/>
              </a:rPr>
              <a:t> Optimizes physical performance</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3000" b="0" i="0" u="none" strike="noStrike" cap="none" normalizeH="0" baseline="0" dirty="0" smtClean="0">
              <a:ln>
                <a:noFill/>
              </a:ln>
              <a:solidFill>
                <a:schemeClr val="tx1"/>
              </a:solidFill>
              <a:effectLst/>
              <a:latin typeface="Arial" pitchFamily="34" charset="0"/>
            </a:endParaRPr>
          </a:p>
        </p:txBody>
      </p:sp>
      <p:sp>
        <p:nvSpPr>
          <p:cNvPr id="18449" name="Rectangle 17"/>
          <p:cNvSpPr>
            <a:spLocks noChangeArrowheads="1"/>
          </p:cNvSpPr>
          <p:nvPr/>
        </p:nvSpPr>
        <p:spPr bwMode="auto">
          <a:xfrm>
            <a:off x="428596" y="5715016"/>
            <a:ext cx="8286808" cy="1384995"/>
          </a:xfrm>
          <a:prstGeom prst="rect">
            <a:avLst/>
          </a:prstGeom>
          <a:noFill/>
          <a:ln w="9525">
            <a:noFill/>
            <a:miter lim="800000"/>
            <a:headEnd/>
            <a:tailEnd/>
          </a:ln>
          <a:effectLst/>
        </p:spPr>
        <p:txBody>
          <a:bodyPr vert="horz" wrap="square" lIns="91440" tIns="0" rIns="91440" bIns="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3000" b="0" i="0" u="none" strike="noStrike" cap="none" normalizeH="0" baseline="0" dirty="0" smtClean="0">
              <a:ln>
                <a:noFill/>
              </a:ln>
              <a:solidFill>
                <a:schemeClr val="tx1"/>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 typeface="Wingdings" pitchFamily="2" charset="2"/>
              <a:buChar char="ü"/>
              <a:tabLst/>
            </a:pPr>
            <a:r>
              <a:rPr lang="en-US" sz="3000" spc="-150" dirty="0" smtClean="0">
                <a:solidFill>
                  <a:srgbClr val="006600">
                    <a:alpha val="49000"/>
                  </a:srgbClr>
                </a:solidFill>
                <a:latin typeface="Bernard MT Condensed" pitchFamily="18" charset="0"/>
                <a:cs typeface="Times New Roman" pitchFamily="18" charset="0"/>
              </a:rPr>
              <a:t> Promotes healthy metabolism</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3000" b="0" i="0" u="none" strike="noStrike" cap="none" normalizeH="0" baseline="0" dirty="0" smtClean="0">
              <a:ln>
                <a:noFill/>
              </a:ln>
              <a:solidFill>
                <a:schemeClr val="tx1"/>
              </a:solidFill>
              <a:effectLst/>
              <a:latin typeface="Arial" pitchFamily="34" charset="0"/>
            </a:endParaRPr>
          </a:p>
        </p:txBody>
      </p:sp>
      <p:pic>
        <p:nvPicPr>
          <p:cNvPr id="11" name="Picture 10" descr="115_common_cold.jpg"/>
          <p:cNvPicPr>
            <a:picLocks noChangeAspect="1"/>
          </p:cNvPicPr>
          <p:nvPr/>
        </p:nvPicPr>
        <p:blipFill>
          <a:blip r:embed="rId2" cstate="email"/>
          <a:stretch>
            <a:fillRect/>
          </a:stretch>
        </p:blipFill>
        <p:spPr>
          <a:xfrm>
            <a:off x="7143768" y="785794"/>
            <a:ext cx="1762124" cy="1905000"/>
          </a:xfrm>
          <a:prstGeom prst="rect">
            <a:avLst/>
          </a:prstGeom>
          <a:ln>
            <a:noFill/>
          </a:ln>
          <a:effectLst>
            <a:outerShdw blurRad="292100" dist="139700" dir="2700000" algn="tl" rotWithShape="0">
              <a:srgbClr val="333333">
                <a:alpha val="65000"/>
              </a:srgbClr>
            </a:outerShdw>
          </a:effectLst>
        </p:spPr>
      </p:pic>
      <p:pic>
        <p:nvPicPr>
          <p:cNvPr id="12" name="Picture 11" descr="Whooping-cough5896.jpg"/>
          <p:cNvPicPr>
            <a:picLocks noChangeAspect="1"/>
          </p:cNvPicPr>
          <p:nvPr/>
        </p:nvPicPr>
        <p:blipFill>
          <a:blip r:embed="rId3" cstate="email"/>
          <a:stretch>
            <a:fillRect/>
          </a:stretch>
        </p:blipFill>
        <p:spPr>
          <a:xfrm>
            <a:off x="214282" y="1714488"/>
            <a:ext cx="1928826" cy="1609724"/>
          </a:xfrm>
          <a:prstGeom prst="rect">
            <a:avLst/>
          </a:prstGeom>
          <a:ln>
            <a:noFill/>
          </a:ln>
          <a:effectLst>
            <a:outerShdw blurRad="292100" dist="139700" dir="2700000" algn="tl" rotWithShape="0">
              <a:srgbClr val="333333">
                <a:alpha val="65000"/>
              </a:srgbClr>
            </a:outerShdw>
          </a:effectLst>
        </p:spPr>
      </p:pic>
      <p:pic>
        <p:nvPicPr>
          <p:cNvPr id="13" name="Picture 12" descr="prevent-common-cold.jpg"/>
          <p:cNvPicPr>
            <a:picLocks noChangeAspect="1"/>
          </p:cNvPicPr>
          <p:nvPr/>
        </p:nvPicPr>
        <p:blipFill>
          <a:blip r:embed="rId4" cstate="email"/>
          <a:stretch>
            <a:fillRect/>
          </a:stretch>
        </p:blipFill>
        <p:spPr>
          <a:xfrm>
            <a:off x="214282" y="4500570"/>
            <a:ext cx="1870192" cy="1807851"/>
          </a:xfrm>
          <a:prstGeom prst="rect">
            <a:avLst/>
          </a:prstGeom>
          <a:ln>
            <a:noFill/>
          </a:ln>
          <a:effectLst>
            <a:outerShdw blurRad="292100" dist="139700" dir="2700000" algn="tl" rotWithShape="0">
              <a:srgbClr val="333333">
                <a:alpha val="65000"/>
              </a:srgbClr>
            </a:outerShdw>
          </a:effectLst>
        </p:spPr>
      </p:pic>
      <p:pic>
        <p:nvPicPr>
          <p:cNvPr id="14" name="Picture 13" descr="woman_in_stress4.jpg"/>
          <p:cNvPicPr>
            <a:picLocks noChangeAspect="1"/>
          </p:cNvPicPr>
          <p:nvPr/>
        </p:nvPicPr>
        <p:blipFill>
          <a:blip r:embed="rId5" cstate="email"/>
          <a:stretch>
            <a:fillRect/>
          </a:stretch>
        </p:blipFill>
        <p:spPr>
          <a:xfrm>
            <a:off x="7143768" y="3643314"/>
            <a:ext cx="1797840" cy="2071678"/>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571612"/>
            <a:ext cx="4714908" cy="1077218"/>
          </a:xfrm>
          <a:prstGeom prst="rect">
            <a:avLst/>
          </a:prstGeom>
        </p:spPr>
        <p:txBody>
          <a:bodyPr wrap="square">
            <a:spAutoFit/>
          </a:bodyPr>
          <a:lstStyle/>
          <a:p>
            <a:pPr lvl="0" algn="ctr" eaLnBrk="0" fontAlgn="base" hangingPunct="0">
              <a:spcBef>
                <a:spcPct val="0"/>
              </a:spcBef>
              <a:spcAft>
                <a:spcPct val="0"/>
              </a:spcAft>
              <a:buFont typeface="Wingdings" pitchFamily="2" charset="2"/>
              <a:buChar char="ü"/>
            </a:pPr>
            <a:r>
              <a:rPr lang="en-US" sz="3200" spc="-150" dirty="0" smtClean="0">
                <a:solidFill>
                  <a:srgbClr val="006600">
                    <a:alpha val="49000"/>
                  </a:srgbClr>
                </a:solidFill>
                <a:latin typeface="Bernard MT Condensed" pitchFamily="18" charset="0"/>
                <a:cs typeface="Times New Roman" pitchFamily="18" charset="0"/>
              </a:rPr>
              <a:t> Combats the harmful effects from pollution in air or water</a:t>
            </a:r>
          </a:p>
        </p:txBody>
      </p:sp>
      <p:sp>
        <p:nvSpPr>
          <p:cNvPr id="26625" name="Rectangle 1"/>
          <p:cNvSpPr>
            <a:spLocks noChangeArrowheads="1"/>
          </p:cNvSpPr>
          <p:nvPr/>
        </p:nvSpPr>
        <p:spPr bwMode="auto">
          <a:xfrm>
            <a:off x="2857488" y="3857628"/>
            <a:ext cx="5072066" cy="1046440"/>
          </a:xfrm>
          <a:prstGeom prst="rect">
            <a:avLst/>
          </a:prstGeom>
          <a:noFill/>
          <a:ln w="9525">
            <a:noFill/>
            <a:miter lim="800000"/>
            <a:headEnd/>
            <a:tailEnd/>
          </a:ln>
          <a:effectLst/>
        </p:spPr>
        <p:txBody>
          <a:bodyPr vert="horz" wrap="square" lIns="91440" tIns="0" rIns="91440" bIns="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 typeface="Wingdings" pitchFamily="2" charset="2"/>
              <a:buChar char="ü"/>
              <a:tabLst/>
            </a:pPr>
            <a:r>
              <a:rPr lang="en-US" sz="3200" spc="-150" dirty="0" smtClean="0">
                <a:solidFill>
                  <a:srgbClr val="006600">
                    <a:alpha val="49000"/>
                  </a:srgbClr>
                </a:solidFill>
                <a:latin typeface="Bernard MT Condensed" pitchFamily="18" charset="0"/>
                <a:cs typeface="Times New Roman" pitchFamily="18" charset="0"/>
              </a:rPr>
              <a:t> Treats fungal infections</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endParaRPr>
          </a:p>
        </p:txBody>
      </p:sp>
      <p:sp>
        <p:nvSpPr>
          <p:cNvPr id="6" name="Rectangle 5"/>
          <p:cNvSpPr/>
          <p:nvPr/>
        </p:nvSpPr>
        <p:spPr>
          <a:xfrm>
            <a:off x="1928794" y="4786322"/>
            <a:ext cx="6858048" cy="584775"/>
          </a:xfrm>
          <a:prstGeom prst="rect">
            <a:avLst/>
          </a:prstGeom>
        </p:spPr>
        <p:txBody>
          <a:bodyPr wrap="square">
            <a:spAutoFit/>
          </a:bodyPr>
          <a:lstStyle/>
          <a:p>
            <a:pPr lvl="0" algn="ctr" eaLnBrk="0" fontAlgn="base" hangingPunct="0">
              <a:spcBef>
                <a:spcPct val="0"/>
              </a:spcBef>
              <a:spcAft>
                <a:spcPct val="0"/>
              </a:spcAft>
              <a:buFont typeface="Wingdings" pitchFamily="2" charset="2"/>
              <a:buChar char="ü"/>
            </a:pPr>
            <a:r>
              <a:rPr lang="en-US" sz="3200" spc="-150" dirty="0" smtClean="0">
                <a:solidFill>
                  <a:srgbClr val="006600">
                    <a:alpha val="49000"/>
                  </a:srgbClr>
                </a:solidFill>
                <a:latin typeface="Bernard MT Condensed" pitchFamily="18" charset="0"/>
                <a:cs typeface="Times New Roman" pitchFamily="18" charset="0"/>
              </a:rPr>
              <a:t> Works as a defense invading bacteria &amp; virus</a:t>
            </a:r>
          </a:p>
        </p:txBody>
      </p:sp>
      <p:sp>
        <p:nvSpPr>
          <p:cNvPr id="7" name="Rectangle 10"/>
          <p:cNvSpPr>
            <a:spLocks noChangeArrowheads="1"/>
          </p:cNvSpPr>
          <p:nvPr/>
        </p:nvSpPr>
        <p:spPr bwMode="auto">
          <a:xfrm>
            <a:off x="0" y="2643182"/>
            <a:ext cx="5000660" cy="1538883"/>
          </a:xfrm>
          <a:prstGeom prst="rect">
            <a:avLst/>
          </a:prstGeom>
          <a:noFill/>
          <a:ln w="9525">
            <a:noFill/>
            <a:miter lim="800000"/>
            <a:headEnd/>
            <a:tailEnd/>
          </a:ln>
          <a:effectLst/>
        </p:spPr>
        <p:txBody>
          <a:bodyPr vert="horz" wrap="square" lIns="91440" tIns="0" rIns="91440" bIns="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 typeface="Wingdings" pitchFamily="2" charset="2"/>
              <a:buChar char="ü"/>
              <a:tabLst/>
            </a:pPr>
            <a:r>
              <a:rPr lang="en-US" sz="3200" spc="-150" dirty="0" smtClean="0">
                <a:solidFill>
                  <a:srgbClr val="006600">
                    <a:alpha val="49000"/>
                  </a:srgbClr>
                </a:solidFill>
                <a:latin typeface="Bernard MT Condensed" pitchFamily="18" charset="0"/>
                <a:cs typeface="Times New Roman" pitchFamily="18" charset="0"/>
              </a:rPr>
              <a:t> Helps to relieve from stress (adaptogenic)</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endParaRPr>
          </a:p>
        </p:txBody>
      </p:sp>
      <p:sp>
        <p:nvSpPr>
          <p:cNvPr id="8" name="Rectangle 9"/>
          <p:cNvSpPr>
            <a:spLocks noChangeArrowheads="1"/>
          </p:cNvSpPr>
          <p:nvPr/>
        </p:nvSpPr>
        <p:spPr bwMode="auto">
          <a:xfrm>
            <a:off x="3714744" y="5786454"/>
            <a:ext cx="6715172" cy="1046440"/>
          </a:xfrm>
          <a:prstGeom prst="rect">
            <a:avLst/>
          </a:prstGeom>
          <a:noFill/>
          <a:ln w="9525">
            <a:noFill/>
            <a:miter lim="800000"/>
            <a:headEnd/>
            <a:tailEnd/>
          </a:ln>
          <a:effectLst/>
        </p:spPr>
        <p:txBody>
          <a:bodyPr vert="horz" wrap="square" lIns="91440" tIns="0" rIns="9144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 typeface="Wingdings" pitchFamily="2" charset="2"/>
              <a:buChar char="ü"/>
              <a:tabLst/>
            </a:pPr>
            <a:r>
              <a:rPr lang="en-US" sz="3200" dirty="0" smtClean="0">
                <a:solidFill>
                  <a:srgbClr val="006600">
                    <a:alpha val="49000"/>
                  </a:srgbClr>
                </a:solidFill>
                <a:latin typeface="Bernard MT Condensed" pitchFamily="18" charset="0"/>
                <a:cs typeface="Times New Roman" pitchFamily="18" charset="0"/>
              </a:rPr>
              <a:t> Enhances stamina</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endParaRPr>
          </a:p>
        </p:txBody>
      </p:sp>
      <p:sp>
        <p:nvSpPr>
          <p:cNvPr id="9" name="Rectangle 8"/>
          <p:cNvSpPr>
            <a:spLocks noChangeArrowheads="1"/>
          </p:cNvSpPr>
          <p:nvPr/>
        </p:nvSpPr>
        <p:spPr bwMode="auto">
          <a:xfrm>
            <a:off x="3143240" y="5240080"/>
            <a:ext cx="5500726" cy="1046440"/>
          </a:xfrm>
          <a:prstGeom prst="rect">
            <a:avLst/>
          </a:prstGeom>
          <a:noFill/>
          <a:ln w="9525">
            <a:noFill/>
            <a:miter lim="800000"/>
            <a:headEnd/>
            <a:tailEnd/>
          </a:ln>
          <a:effectLst/>
        </p:spPr>
        <p:txBody>
          <a:bodyPr vert="horz" wrap="square" lIns="91440" tIns="0" rIns="9144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endParaRPr>
          </a:p>
          <a:p>
            <a:pPr marR="0" indent="0" algn="ctr" eaLnBrk="0" fontAlgn="base" hangingPunct="0">
              <a:lnSpc>
                <a:spcPct val="100000"/>
              </a:lnSpc>
              <a:spcBef>
                <a:spcPct val="0"/>
              </a:spcBef>
              <a:spcAft>
                <a:spcPct val="0"/>
              </a:spcAft>
              <a:buClrTx/>
              <a:buSzTx/>
              <a:buFont typeface="Wingdings" pitchFamily="2" charset="2"/>
              <a:buChar char="ü"/>
              <a:tabLst/>
            </a:pPr>
            <a:r>
              <a:rPr lang="en-US" sz="3200" spc="-150" dirty="0" smtClean="0">
                <a:solidFill>
                  <a:srgbClr val="006600">
                    <a:alpha val="49000"/>
                  </a:srgbClr>
                </a:solidFill>
                <a:latin typeface="Bernard MT Condensed" pitchFamily="18" charset="0"/>
                <a:cs typeface="Times New Roman" pitchFamily="18" charset="0"/>
              </a:rPr>
              <a:t> Promotes healthy metabolism</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endParaRPr>
          </a:p>
        </p:txBody>
      </p:sp>
      <p:sp>
        <p:nvSpPr>
          <p:cNvPr id="10" name="Rectangle 9"/>
          <p:cNvSpPr/>
          <p:nvPr/>
        </p:nvSpPr>
        <p:spPr>
          <a:xfrm>
            <a:off x="2143108" y="272457"/>
            <a:ext cx="3791423" cy="584775"/>
          </a:xfrm>
          <a:prstGeom prst="rect">
            <a:avLst/>
          </a:prstGeom>
        </p:spPr>
        <p:txBody>
          <a:bodyPr wrap="none">
            <a:spAutoFit/>
          </a:bodyPr>
          <a:lstStyle/>
          <a:p>
            <a:r>
              <a:rPr lang="en-US" sz="3200" b="1" dirty="0" smtClean="0">
                <a:solidFill>
                  <a:srgbClr val="008000"/>
                </a:solidFill>
                <a:effectLst>
                  <a:outerShdw blurRad="38100" dist="38100" dir="2700000" algn="tl">
                    <a:srgbClr val="000000">
                      <a:alpha val="43137"/>
                    </a:srgbClr>
                  </a:outerShdw>
                </a:effectLst>
                <a:latin typeface="Algerian" pitchFamily="82" charset="0"/>
                <a:ea typeface="+mj-ea"/>
                <a:cs typeface="+mj-cs"/>
              </a:rPr>
              <a:t>Benefits of KAPD</a:t>
            </a:r>
          </a:p>
        </p:txBody>
      </p:sp>
      <p:pic>
        <p:nvPicPr>
          <p:cNvPr id="11" name="Picture 10" descr="healthy-body.jpg"/>
          <p:cNvPicPr>
            <a:picLocks noChangeAspect="1"/>
          </p:cNvPicPr>
          <p:nvPr/>
        </p:nvPicPr>
        <p:blipFill>
          <a:blip r:embed="rId2" cstate="email"/>
          <a:stretch>
            <a:fillRect/>
          </a:stretch>
        </p:blipFill>
        <p:spPr>
          <a:xfrm>
            <a:off x="357158" y="4572008"/>
            <a:ext cx="1500188" cy="1965247"/>
          </a:xfrm>
          <a:prstGeom prst="rect">
            <a:avLst/>
          </a:prstGeom>
          <a:ln>
            <a:noFill/>
          </a:ln>
          <a:effectLst>
            <a:outerShdw blurRad="292100" dist="139700" dir="2700000" algn="tl" rotWithShape="0">
              <a:srgbClr val="333333">
                <a:alpha val="65000"/>
              </a:srgbClr>
            </a:outerShdw>
          </a:effectLst>
        </p:spPr>
      </p:pic>
      <p:pic>
        <p:nvPicPr>
          <p:cNvPr id="12" name="Picture 11" descr="stress.jpg"/>
          <p:cNvPicPr>
            <a:picLocks noChangeAspect="1"/>
          </p:cNvPicPr>
          <p:nvPr/>
        </p:nvPicPr>
        <p:blipFill>
          <a:blip r:embed="rId3" cstate="email"/>
          <a:stretch>
            <a:fillRect/>
          </a:stretch>
        </p:blipFill>
        <p:spPr>
          <a:xfrm>
            <a:off x="5143504" y="1357298"/>
            <a:ext cx="3643323" cy="233363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14480" y="357166"/>
            <a:ext cx="5966698" cy="584775"/>
          </a:xfrm>
          <a:prstGeom prst="rect">
            <a:avLst/>
          </a:prstGeom>
        </p:spPr>
        <p:txBody>
          <a:bodyPr wrap="none">
            <a:spAutoFit/>
          </a:bodyPr>
          <a:lstStyle/>
          <a:p>
            <a:r>
              <a:rPr lang="en-US" sz="3200" b="1" dirty="0" smtClean="0">
                <a:solidFill>
                  <a:srgbClr val="008000"/>
                </a:solidFill>
                <a:effectLst>
                  <a:outerShdw blurRad="38100" dist="38100" dir="2700000" algn="tl">
                    <a:srgbClr val="000000">
                      <a:alpha val="43137"/>
                    </a:srgbClr>
                  </a:outerShdw>
                </a:effectLst>
                <a:latin typeface="Algerian" pitchFamily="82" charset="0"/>
                <a:ea typeface="+mj-ea"/>
                <a:cs typeface="+mj-cs"/>
              </a:rPr>
              <a:t>Need &amp; Importance of KAPD</a:t>
            </a:r>
          </a:p>
        </p:txBody>
      </p:sp>
      <p:sp>
        <p:nvSpPr>
          <p:cNvPr id="5" name="Rectangle 4"/>
          <p:cNvSpPr/>
          <p:nvPr/>
        </p:nvSpPr>
        <p:spPr>
          <a:xfrm>
            <a:off x="214282" y="1571612"/>
            <a:ext cx="5072098" cy="584775"/>
          </a:xfrm>
          <a:prstGeom prst="rect">
            <a:avLst/>
          </a:prstGeom>
        </p:spPr>
        <p:txBody>
          <a:bodyPr wrap="square">
            <a:spAutoFit/>
          </a:bodyPr>
          <a:lstStyle/>
          <a:p>
            <a:r>
              <a:rPr lang="en-US" sz="3200" spc="-150" dirty="0" smtClean="0">
                <a:solidFill>
                  <a:srgbClr val="006600">
                    <a:alpha val="49000"/>
                  </a:srgbClr>
                </a:solidFill>
                <a:latin typeface="Bernard MT Condensed" pitchFamily="18" charset="0"/>
                <a:cs typeface="Times New Roman" pitchFamily="18" charset="0"/>
              </a:rPr>
              <a:t>KAPD is a premier adaptogen.</a:t>
            </a:r>
          </a:p>
        </p:txBody>
      </p:sp>
      <p:sp>
        <p:nvSpPr>
          <p:cNvPr id="7" name="Rectangle 6"/>
          <p:cNvSpPr/>
          <p:nvPr/>
        </p:nvSpPr>
        <p:spPr>
          <a:xfrm>
            <a:off x="214282" y="2500306"/>
            <a:ext cx="5000660" cy="2062103"/>
          </a:xfrm>
          <a:prstGeom prst="rect">
            <a:avLst/>
          </a:prstGeom>
        </p:spPr>
        <p:txBody>
          <a:bodyPr wrap="square">
            <a:spAutoFit/>
          </a:bodyPr>
          <a:lstStyle/>
          <a:p>
            <a:pPr algn="just"/>
            <a:r>
              <a:rPr lang="en-US" sz="3200" spc="-150" dirty="0" smtClean="0">
                <a:solidFill>
                  <a:srgbClr val="006600">
                    <a:alpha val="49000"/>
                  </a:srgbClr>
                </a:solidFill>
                <a:latin typeface="Bernard MT Condensed" pitchFamily="18" charset="0"/>
                <a:cs typeface="Times New Roman" pitchFamily="18" charset="0"/>
              </a:rPr>
              <a:t>It helps the body and mind to adapt and cope with a wide range of physical, emotional and infectious stresses.</a:t>
            </a:r>
          </a:p>
        </p:txBody>
      </p:sp>
      <p:sp>
        <p:nvSpPr>
          <p:cNvPr id="8" name="Rectangle 7"/>
          <p:cNvSpPr/>
          <p:nvPr/>
        </p:nvSpPr>
        <p:spPr>
          <a:xfrm>
            <a:off x="214282" y="4857760"/>
            <a:ext cx="8215370" cy="1077218"/>
          </a:xfrm>
          <a:prstGeom prst="rect">
            <a:avLst/>
          </a:prstGeom>
        </p:spPr>
        <p:txBody>
          <a:bodyPr wrap="square">
            <a:spAutoFit/>
          </a:bodyPr>
          <a:lstStyle/>
          <a:p>
            <a:pPr algn="just"/>
            <a:r>
              <a:rPr lang="en-US" sz="3200" spc="-150" dirty="0" smtClean="0">
                <a:solidFill>
                  <a:srgbClr val="006600">
                    <a:alpha val="49000"/>
                  </a:srgbClr>
                </a:solidFill>
                <a:latin typeface="Bernard MT Condensed" pitchFamily="18" charset="0"/>
                <a:cs typeface="Times New Roman" pitchFamily="18" charset="0"/>
              </a:rPr>
              <a:t>It restores disturbed physiological and psychological functions to a normal healthy state.</a:t>
            </a:r>
            <a:endParaRPr lang="en-US" sz="3200" dirty="0"/>
          </a:p>
        </p:txBody>
      </p:sp>
      <p:pic>
        <p:nvPicPr>
          <p:cNvPr id="9" name="Picture 8" descr="3460456.jpg"/>
          <p:cNvPicPr>
            <a:picLocks noChangeAspect="1"/>
          </p:cNvPicPr>
          <p:nvPr/>
        </p:nvPicPr>
        <p:blipFill>
          <a:blip r:embed="rId2"/>
          <a:stretch>
            <a:fillRect/>
          </a:stretch>
        </p:blipFill>
        <p:spPr>
          <a:xfrm>
            <a:off x="5643570" y="1714488"/>
            <a:ext cx="3167058" cy="2643206"/>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1"/>
          <p:cNvSpPr>
            <a:spLocks noChangeArrowheads="1"/>
          </p:cNvSpPr>
          <p:nvPr/>
        </p:nvSpPr>
        <p:spPr bwMode="auto">
          <a:xfrm>
            <a:off x="285720" y="1714488"/>
            <a:ext cx="6286544" cy="206210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lang="en-US" sz="3200" spc="-150" dirty="0" smtClean="0">
                <a:solidFill>
                  <a:srgbClr val="006600">
                    <a:alpha val="49000"/>
                  </a:srgbClr>
                </a:solidFill>
                <a:latin typeface="Bernard MT Condensed" pitchFamily="18" charset="0"/>
                <a:cs typeface="Times New Roman" pitchFamily="18" charset="0"/>
              </a:rPr>
              <a:t>KAPD is an excellent source of Energy, Protein, Carbohydrates, Dietary Fiber &amp; a good source of Niacin, Pantothenic acid, Pyridoxine, Riboflavin &amp; Vitamin E. </a:t>
            </a:r>
          </a:p>
        </p:txBody>
      </p:sp>
      <p:sp>
        <p:nvSpPr>
          <p:cNvPr id="6" name="Rectangle 5"/>
          <p:cNvSpPr/>
          <p:nvPr/>
        </p:nvSpPr>
        <p:spPr>
          <a:xfrm>
            <a:off x="2428860" y="214290"/>
            <a:ext cx="4770858" cy="584775"/>
          </a:xfrm>
          <a:prstGeom prst="rect">
            <a:avLst/>
          </a:prstGeom>
        </p:spPr>
        <p:txBody>
          <a:bodyPr wrap="none">
            <a:spAutoFit/>
          </a:bodyPr>
          <a:lstStyle/>
          <a:p>
            <a:r>
              <a:rPr lang="en-US" sz="3200" b="1" dirty="0" smtClean="0">
                <a:solidFill>
                  <a:srgbClr val="008000"/>
                </a:solidFill>
                <a:effectLst>
                  <a:outerShdw blurRad="38100" dist="38100" dir="2700000" algn="tl">
                    <a:srgbClr val="000000">
                      <a:alpha val="43137"/>
                    </a:srgbClr>
                  </a:outerShdw>
                </a:effectLst>
                <a:latin typeface="Algerian" pitchFamily="82" charset="0"/>
                <a:ea typeface="+mj-ea"/>
                <a:cs typeface="+mj-cs"/>
              </a:rPr>
              <a:t>WHAT KAPD CONTAINS ?</a:t>
            </a:r>
          </a:p>
        </p:txBody>
      </p:sp>
      <p:pic>
        <p:nvPicPr>
          <p:cNvPr id="8" name="Picture 7" descr="citrus aurantifolia2.JPG"/>
          <p:cNvPicPr>
            <a:picLocks noChangeAspect="1"/>
          </p:cNvPicPr>
          <p:nvPr/>
        </p:nvPicPr>
        <p:blipFill>
          <a:blip r:embed="rId2" cstate="email"/>
          <a:stretch>
            <a:fillRect/>
          </a:stretch>
        </p:blipFill>
        <p:spPr>
          <a:xfrm>
            <a:off x="6858016" y="1714489"/>
            <a:ext cx="1785950" cy="1357321"/>
          </a:xfrm>
          <a:prstGeom prst="rect">
            <a:avLst/>
          </a:prstGeom>
          <a:ln>
            <a:noFill/>
          </a:ln>
          <a:effectLst>
            <a:outerShdw blurRad="292100" dist="139700" dir="2700000" algn="tl" rotWithShape="0">
              <a:srgbClr val="333333">
                <a:alpha val="65000"/>
              </a:srgbClr>
            </a:outerShdw>
          </a:effectLst>
        </p:spPr>
      </p:pic>
      <p:pic>
        <p:nvPicPr>
          <p:cNvPr id="11" name="Picture 10" descr="myristica fragrans-2.jpg"/>
          <p:cNvPicPr>
            <a:picLocks noChangeAspect="1"/>
          </p:cNvPicPr>
          <p:nvPr/>
        </p:nvPicPr>
        <p:blipFill>
          <a:blip r:embed="rId3" cstate="email"/>
          <a:stretch>
            <a:fillRect/>
          </a:stretch>
        </p:blipFill>
        <p:spPr>
          <a:xfrm>
            <a:off x="6858017" y="3284338"/>
            <a:ext cx="1785950" cy="1359108"/>
          </a:xfrm>
          <a:prstGeom prst="rect">
            <a:avLst/>
          </a:prstGeom>
          <a:ln>
            <a:noFill/>
          </a:ln>
          <a:effectLst>
            <a:outerShdw blurRad="292100" dist="139700" dir="2700000" algn="tl" rotWithShape="0">
              <a:srgbClr val="333333">
                <a:alpha val="65000"/>
              </a:srgbClr>
            </a:outerShdw>
          </a:effectLst>
        </p:spPr>
      </p:pic>
      <p:sp>
        <p:nvSpPr>
          <p:cNvPr id="12" name="Rectangle 11"/>
          <p:cNvSpPr/>
          <p:nvPr/>
        </p:nvSpPr>
        <p:spPr>
          <a:xfrm>
            <a:off x="285720" y="4786322"/>
            <a:ext cx="7715304" cy="1077218"/>
          </a:xfrm>
          <a:prstGeom prst="rect">
            <a:avLst/>
          </a:prstGeom>
        </p:spPr>
        <p:txBody>
          <a:bodyPr wrap="square">
            <a:spAutoFit/>
          </a:bodyPr>
          <a:lstStyle/>
          <a:p>
            <a:pPr lvl="0" algn="just" fontAlgn="base">
              <a:spcBef>
                <a:spcPct val="0"/>
              </a:spcBef>
              <a:spcAft>
                <a:spcPct val="0"/>
              </a:spcAft>
            </a:pPr>
            <a:r>
              <a:rPr lang="en-US" sz="3200" spc="-150" dirty="0" smtClean="0">
                <a:solidFill>
                  <a:srgbClr val="006600">
                    <a:alpha val="49000"/>
                  </a:srgbClr>
                </a:solidFill>
                <a:latin typeface="Bernard MT Condensed" pitchFamily="18" charset="0"/>
                <a:cs typeface="Times New Roman" pitchFamily="18" charset="0"/>
              </a:rPr>
              <a:t>In addition KAPD is a good source of Thiamin, Vitamin A &amp; Vitamin K. </a:t>
            </a:r>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28860" y="214290"/>
            <a:ext cx="4490332" cy="584775"/>
          </a:xfrm>
          <a:prstGeom prst="rect">
            <a:avLst/>
          </a:prstGeom>
        </p:spPr>
        <p:txBody>
          <a:bodyPr wrap="none">
            <a:spAutoFit/>
          </a:bodyPr>
          <a:lstStyle/>
          <a:p>
            <a:r>
              <a:rPr lang="en-US" sz="3200" b="1" dirty="0" smtClean="0">
                <a:solidFill>
                  <a:srgbClr val="008000"/>
                </a:solidFill>
                <a:effectLst>
                  <a:outerShdw blurRad="38100" dist="38100" dir="2700000" algn="tl">
                    <a:srgbClr val="000000">
                      <a:alpha val="43137"/>
                    </a:srgbClr>
                  </a:outerShdw>
                </a:effectLst>
                <a:latin typeface="Algerian" pitchFamily="82" charset="0"/>
                <a:ea typeface="+mj-ea"/>
                <a:cs typeface="+mj-cs"/>
              </a:rPr>
              <a:t>WHAT KAPD CONTAINS</a:t>
            </a:r>
          </a:p>
        </p:txBody>
      </p:sp>
      <p:sp>
        <p:nvSpPr>
          <p:cNvPr id="3" name="Rectangle 2"/>
          <p:cNvSpPr/>
          <p:nvPr/>
        </p:nvSpPr>
        <p:spPr>
          <a:xfrm>
            <a:off x="428596" y="1928802"/>
            <a:ext cx="8215370" cy="1569660"/>
          </a:xfrm>
          <a:prstGeom prst="rect">
            <a:avLst/>
          </a:prstGeom>
        </p:spPr>
        <p:txBody>
          <a:bodyPr wrap="square">
            <a:spAutoFit/>
          </a:bodyPr>
          <a:lstStyle/>
          <a:p>
            <a:pPr algn="just"/>
            <a:r>
              <a:rPr lang="en-US" sz="3200" spc="-150" dirty="0" smtClean="0">
                <a:solidFill>
                  <a:srgbClr val="006600">
                    <a:alpha val="49000"/>
                  </a:srgbClr>
                </a:solidFill>
                <a:latin typeface="Bernard MT Condensed" pitchFamily="18" charset="0"/>
                <a:cs typeface="Times New Roman" pitchFamily="18" charset="0"/>
              </a:rPr>
              <a:t>It is a natural extract obtained from </a:t>
            </a:r>
            <a:r>
              <a:rPr lang="en-US" sz="3200" spc="-150" dirty="0" err="1" smtClean="0">
                <a:solidFill>
                  <a:srgbClr val="006600">
                    <a:alpha val="49000"/>
                  </a:srgbClr>
                </a:solidFill>
                <a:latin typeface="Bernard MT Condensed" pitchFamily="18" charset="0"/>
                <a:cs typeface="Times New Roman" pitchFamily="18" charset="0"/>
              </a:rPr>
              <a:t>Surballari</a:t>
            </a:r>
            <a:r>
              <a:rPr lang="en-US" sz="3200" spc="-150" dirty="0" smtClean="0">
                <a:solidFill>
                  <a:srgbClr val="006600">
                    <a:alpha val="49000"/>
                  </a:srgbClr>
                </a:solidFill>
                <a:latin typeface="Bernard MT Condensed" pitchFamily="18" charset="0"/>
                <a:cs typeface="Times New Roman" pitchFamily="18" charset="0"/>
              </a:rPr>
              <a:t>, </a:t>
            </a:r>
            <a:r>
              <a:rPr lang="en-US" sz="3200" spc="-150" dirty="0" err="1" smtClean="0">
                <a:solidFill>
                  <a:srgbClr val="006600">
                    <a:alpha val="49000"/>
                  </a:srgbClr>
                </a:solidFill>
                <a:latin typeface="Bernard MT Condensed" pitchFamily="18" charset="0"/>
                <a:cs typeface="Times New Roman" pitchFamily="18" charset="0"/>
              </a:rPr>
              <a:t>Myristica</a:t>
            </a:r>
            <a:r>
              <a:rPr lang="en-US" sz="3200" spc="-150" dirty="0" smtClean="0">
                <a:solidFill>
                  <a:srgbClr val="006600">
                    <a:alpha val="49000"/>
                  </a:srgbClr>
                </a:solidFill>
                <a:latin typeface="Bernard MT Condensed" pitchFamily="18" charset="0"/>
                <a:cs typeface="Times New Roman" pitchFamily="18" charset="0"/>
              </a:rPr>
              <a:t> </a:t>
            </a:r>
            <a:r>
              <a:rPr lang="en-US" sz="3200" spc="-150" dirty="0" err="1" smtClean="0">
                <a:solidFill>
                  <a:srgbClr val="006600">
                    <a:alpha val="49000"/>
                  </a:srgbClr>
                </a:solidFill>
                <a:latin typeface="Bernard MT Condensed" pitchFamily="18" charset="0"/>
                <a:cs typeface="Times New Roman" pitchFamily="18" charset="0"/>
              </a:rPr>
              <a:t>fragrans</a:t>
            </a:r>
            <a:r>
              <a:rPr lang="en-US" sz="3200" spc="-150" dirty="0" smtClean="0">
                <a:solidFill>
                  <a:srgbClr val="006600">
                    <a:alpha val="49000"/>
                  </a:srgbClr>
                </a:solidFill>
                <a:latin typeface="Bernard MT Condensed" pitchFamily="18" charset="0"/>
                <a:cs typeface="Times New Roman" pitchFamily="18" charset="0"/>
              </a:rPr>
              <a:t>, Citrus </a:t>
            </a:r>
            <a:r>
              <a:rPr lang="en-US" sz="3200" spc="-150" dirty="0" err="1" smtClean="0">
                <a:solidFill>
                  <a:srgbClr val="006600">
                    <a:alpha val="49000"/>
                  </a:srgbClr>
                </a:solidFill>
                <a:latin typeface="Bernard MT Condensed" pitchFamily="18" charset="0"/>
                <a:cs typeface="Times New Roman" pitchFamily="18" charset="0"/>
              </a:rPr>
              <a:t>aurantifolia</a:t>
            </a:r>
            <a:r>
              <a:rPr lang="en-US" sz="3200" spc="-150" dirty="0" smtClean="0">
                <a:solidFill>
                  <a:srgbClr val="006600">
                    <a:alpha val="49000"/>
                  </a:srgbClr>
                </a:solidFill>
                <a:latin typeface="Bernard MT Condensed" pitchFamily="18" charset="0"/>
                <a:cs typeface="Times New Roman" pitchFamily="18" charset="0"/>
              </a:rPr>
              <a:t>, Cyprus rotundas oil, Aloe </a:t>
            </a:r>
            <a:r>
              <a:rPr lang="en-US" sz="3200" spc="-150" dirty="0" err="1" smtClean="0">
                <a:solidFill>
                  <a:srgbClr val="006600">
                    <a:alpha val="49000"/>
                  </a:srgbClr>
                </a:solidFill>
                <a:latin typeface="Bernard MT Condensed" pitchFamily="18" charset="0"/>
                <a:cs typeface="Times New Roman" pitchFamily="18" charset="0"/>
              </a:rPr>
              <a:t>barbadensis</a:t>
            </a:r>
            <a:r>
              <a:rPr lang="en-US" sz="3200" spc="-150" dirty="0" smtClean="0">
                <a:solidFill>
                  <a:srgbClr val="006600">
                    <a:alpha val="49000"/>
                  </a:srgbClr>
                </a:solidFill>
                <a:latin typeface="Bernard MT Condensed" pitchFamily="18" charset="0"/>
                <a:cs typeface="Times New Roman" pitchFamily="18" charset="0"/>
              </a:rPr>
              <a:t>. </a:t>
            </a:r>
          </a:p>
        </p:txBody>
      </p:sp>
      <p:pic>
        <p:nvPicPr>
          <p:cNvPr id="4" name="Picture 3" descr="CitrusAurantifolia.jpg"/>
          <p:cNvPicPr>
            <a:picLocks noChangeAspect="1"/>
          </p:cNvPicPr>
          <p:nvPr/>
        </p:nvPicPr>
        <p:blipFill>
          <a:blip r:embed="rId2" cstate="email"/>
          <a:stretch>
            <a:fillRect/>
          </a:stretch>
        </p:blipFill>
        <p:spPr>
          <a:xfrm>
            <a:off x="3571867" y="5000636"/>
            <a:ext cx="1880623" cy="1419072"/>
          </a:xfrm>
          <a:prstGeom prst="rect">
            <a:avLst/>
          </a:prstGeom>
          <a:ln>
            <a:noFill/>
          </a:ln>
          <a:effectLst>
            <a:outerShdw blurRad="292100" dist="139700" dir="2700000" algn="tl" rotWithShape="0">
              <a:srgbClr val="333333">
                <a:alpha val="65000"/>
              </a:srgbClr>
            </a:outerShdw>
          </a:effectLst>
        </p:spPr>
      </p:pic>
      <p:pic>
        <p:nvPicPr>
          <p:cNvPr id="5" name="Picture 4" descr="myristica-fragrans.JPG"/>
          <p:cNvPicPr>
            <a:picLocks noChangeAspect="1"/>
          </p:cNvPicPr>
          <p:nvPr/>
        </p:nvPicPr>
        <p:blipFill>
          <a:blip r:embed="rId3" cstate="email"/>
          <a:srcRect/>
          <a:stretch>
            <a:fillRect/>
          </a:stretch>
        </p:blipFill>
        <p:spPr>
          <a:xfrm>
            <a:off x="1428728" y="3897633"/>
            <a:ext cx="1928826" cy="1388755"/>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571736" y="500042"/>
            <a:ext cx="3935693" cy="584775"/>
          </a:xfrm>
          <a:prstGeom prst="rect">
            <a:avLst/>
          </a:prstGeom>
        </p:spPr>
        <p:txBody>
          <a:bodyPr wrap="none">
            <a:spAutoFit/>
          </a:bodyPr>
          <a:lstStyle/>
          <a:p>
            <a:r>
              <a:rPr lang="en-US" sz="3200" b="1" dirty="0" smtClean="0">
                <a:solidFill>
                  <a:srgbClr val="008000"/>
                </a:solidFill>
                <a:effectLst>
                  <a:outerShdw blurRad="38100" dist="38100" dir="2700000" algn="tl">
                    <a:srgbClr val="000000">
                      <a:alpha val="43137"/>
                    </a:srgbClr>
                  </a:outerShdw>
                </a:effectLst>
                <a:latin typeface="Algerian" pitchFamily="82" charset="0"/>
                <a:ea typeface="+mj-ea"/>
                <a:cs typeface="+mj-cs"/>
              </a:rPr>
              <a:t>How KAPD works ?</a:t>
            </a:r>
          </a:p>
        </p:txBody>
      </p:sp>
      <p:sp>
        <p:nvSpPr>
          <p:cNvPr id="8" name="Rectangle 7"/>
          <p:cNvSpPr/>
          <p:nvPr/>
        </p:nvSpPr>
        <p:spPr>
          <a:xfrm>
            <a:off x="357158" y="4000504"/>
            <a:ext cx="6286544" cy="2062103"/>
          </a:xfrm>
          <a:prstGeom prst="rect">
            <a:avLst/>
          </a:prstGeom>
        </p:spPr>
        <p:txBody>
          <a:bodyPr wrap="square">
            <a:spAutoFit/>
          </a:bodyPr>
          <a:lstStyle/>
          <a:p>
            <a:pPr algn="just"/>
            <a:r>
              <a:rPr lang="en-US" sz="3200" spc="-150" dirty="0" smtClean="0">
                <a:solidFill>
                  <a:srgbClr val="006600">
                    <a:alpha val="49000"/>
                  </a:srgbClr>
                </a:solidFill>
                <a:latin typeface="Bernard MT Condensed" pitchFamily="18" charset="0"/>
                <a:cs typeface="Times New Roman" pitchFamily="18" charset="0"/>
              </a:rPr>
              <a:t>KAPD helps the human body regain its equilibrium at the cellular &amp; organic level by providing support to the immune and other systems.</a:t>
            </a:r>
            <a:endParaRPr lang="en-US" sz="3200" dirty="0"/>
          </a:p>
        </p:txBody>
      </p:sp>
      <p:sp>
        <p:nvSpPr>
          <p:cNvPr id="9" name="Rectangle 8"/>
          <p:cNvSpPr/>
          <p:nvPr/>
        </p:nvSpPr>
        <p:spPr>
          <a:xfrm>
            <a:off x="357158" y="1785926"/>
            <a:ext cx="6286544" cy="1569660"/>
          </a:xfrm>
          <a:prstGeom prst="rect">
            <a:avLst/>
          </a:prstGeom>
        </p:spPr>
        <p:txBody>
          <a:bodyPr wrap="square">
            <a:spAutoFit/>
          </a:bodyPr>
          <a:lstStyle/>
          <a:p>
            <a:pPr lvl="0" algn="just" fontAlgn="base">
              <a:spcBef>
                <a:spcPct val="0"/>
              </a:spcBef>
              <a:spcAft>
                <a:spcPct val="0"/>
              </a:spcAft>
            </a:pPr>
            <a:r>
              <a:rPr lang="en-US" sz="3200" spc="-150" dirty="0" smtClean="0">
                <a:solidFill>
                  <a:srgbClr val="006600">
                    <a:alpha val="49000"/>
                  </a:srgbClr>
                </a:solidFill>
                <a:latin typeface="Bernard MT Condensed" pitchFamily="18" charset="0"/>
                <a:cs typeface="Times New Roman" pitchFamily="18" charset="0"/>
              </a:rPr>
              <a:t>When KAPD is taken, the body starts to get cleansed &amp; the body frequently begins to eliminate toxic wastes. </a:t>
            </a:r>
          </a:p>
        </p:txBody>
      </p:sp>
      <p:pic>
        <p:nvPicPr>
          <p:cNvPr id="7" name="Picture 6" descr="Immune-System_0.gif"/>
          <p:cNvPicPr>
            <a:picLocks noChangeAspect="1"/>
          </p:cNvPicPr>
          <p:nvPr/>
        </p:nvPicPr>
        <p:blipFill>
          <a:blip r:embed="rId2"/>
          <a:stretch>
            <a:fillRect/>
          </a:stretch>
        </p:blipFill>
        <p:spPr>
          <a:xfrm>
            <a:off x="7000892" y="1071547"/>
            <a:ext cx="1643074" cy="1785950"/>
          </a:xfrm>
          <a:prstGeom prst="rect">
            <a:avLst/>
          </a:prstGeom>
          <a:ln>
            <a:noFill/>
          </a:ln>
          <a:effectLst>
            <a:outerShdw blurRad="292100" dist="139700" dir="2700000" algn="tl" rotWithShape="0">
              <a:srgbClr val="333333">
                <a:alpha val="65000"/>
              </a:srgbClr>
            </a:outerShdw>
          </a:effectLst>
        </p:spPr>
      </p:pic>
      <p:pic>
        <p:nvPicPr>
          <p:cNvPr id="10" name="Picture 9" descr="colon-cleanse.jpg"/>
          <p:cNvPicPr>
            <a:picLocks noChangeAspect="1"/>
          </p:cNvPicPr>
          <p:nvPr/>
        </p:nvPicPr>
        <p:blipFill>
          <a:blip r:embed="rId3" cstate="email"/>
          <a:stretch>
            <a:fillRect/>
          </a:stretch>
        </p:blipFill>
        <p:spPr>
          <a:xfrm>
            <a:off x="7072330" y="3071810"/>
            <a:ext cx="1643064" cy="1643074"/>
          </a:xfrm>
          <a:prstGeom prst="rect">
            <a:avLst/>
          </a:prstGeom>
        </p:spPr>
      </p:pic>
      <p:pic>
        <p:nvPicPr>
          <p:cNvPr id="12" name="Picture 11" descr="immune-system1.jpg"/>
          <p:cNvPicPr>
            <a:picLocks noChangeAspect="1"/>
          </p:cNvPicPr>
          <p:nvPr/>
        </p:nvPicPr>
        <p:blipFill>
          <a:blip r:embed="rId4" cstate="email"/>
          <a:stretch>
            <a:fillRect/>
          </a:stretch>
        </p:blipFill>
        <p:spPr>
          <a:xfrm>
            <a:off x="7072330" y="4857760"/>
            <a:ext cx="1571636" cy="1857388"/>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428604"/>
            <a:ext cx="9144000" cy="1214446"/>
          </a:xfrm>
        </p:spPr>
        <p:txBody>
          <a:bodyPr/>
          <a:lstStyle/>
          <a:p>
            <a:pPr algn="ctr"/>
            <a:r>
              <a:rPr lang="en-US" sz="3200" b="1" dirty="0" smtClean="0">
                <a:solidFill>
                  <a:srgbClr val="008000"/>
                </a:solidFill>
                <a:effectLst>
                  <a:outerShdw blurRad="38100" dist="38100" dir="2700000" algn="tl">
                    <a:srgbClr val="000000">
                      <a:alpha val="43137"/>
                    </a:srgbClr>
                  </a:outerShdw>
                </a:effectLst>
                <a:latin typeface="Algerian" pitchFamily="82" charset="0"/>
              </a:rPr>
              <a:t>Problem OF POLLUTION</a:t>
            </a:r>
          </a:p>
        </p:txBody>
      </p:sp>
      <p:sp>
        <p:nvSpPr>
          <p:cNvPr id="3" name="Subtitle 2"/>
          <p:cNvSpPr>
            <a:spLocks noGrp="1"/>
          </p:cNvSpPr>
          <p:nvPr>
            <p:ph type="subTitle" idx="1"/>
          </p:nvPr>
        </p:nvSpPr>
        <p:spPr>
          <a:xfrm>
            <a:off x="0" y="1571612"/>
            <a:ext cx="9144000" cy="2286016"/>
          </a:xfrm>
        </p:spPr>
        <p:txBody>
          <a:bodyPr>
            <a:normAutofit/>
          </a:bodyPr>
          <a:lstStyle/>
          <a:p>
            <a:pPr algn="ctr"/>
            <a:r>
              <a:rPr lang="en-US" sz="3200" spc="-150" dirty="0" smtClean="0">
                <a:solidFill>
                  <a:srgbClr val="006600">
                    <a:alpha val="49000"/>
                  </a:srgbClr>
                </a:solidFill>
                <a:latin typeface="Bernard MT Condensed" pitchFamily="18" charset="0"/>
                <a:cs typeface="Times New Roman" pitchFamily="18" charset="0"/>
              </a:rPr>
              <a:t>Day to day pollution has decreased our life span</a:t>
            </a:r>
          </a:p>
          <a:p>
            <a:pPr algn="ctr"/>
            <a:r>
              <a:rPr lang="en-US" sz="3200" spc="-150" dirty="0" smtClean="0">
                <a:solidFill>
                  <a:srgbClr val="006600">
                    <a:alpha val="49000"/>
                  </a:srgbClr>
                </a:solidFill>
                <a:latin typeface="Bernard MT Condensed" pitchFamily="18" charset="0"/>
                <a:cs typeface="Times New Roman" pitchFamily="18" charset="0"/>
              </a:rPr>
              <a:t>As Water &amp; Air, the two essential elements on which all life depends, have become global garbage cans. </a:t>
            </a:r>
          </a:p>
        </p:txBody>
      </p:sp>
      <p:pic>
        <p:nvPicPr>
          <p:cNvPr id="4" name="Picture 3" descr="airpollution.png"/>
          <p:cNvPicPr>
            <a:picLocks noChangeAspect="1"/>
          </p:cNvPicPr>
          <p:nvPr/>
        </p:nvPicPr>
        <p:blipFill>
          <a:blip r:embed="rId3" cstate="email"/>
          <a:stretch>
            <a:fillRect/>
          </a:stretch>
        </p:blipFill>
        <p:spPr>
          <a:xfrm rot="21251589">
            <a:off x="374049" y="3933249"/>
            <a:ext cx="3003309" cy="1898376"/>
          </a:xfrm>
          <a:prstGeom prst="rect">
            <a:avLst/>
          </a:prstGeom>
          <a:ln>
            <a:noFill/>
          </a:ln>
          <a:effectLst>
            <a:outerShdw blurRad="292100" dist="139700" dir="2700000" algn="tl" rotWithShape="0">
              <a:srgbClr val="333333">
                <a:alpha val="65000"/>
              </a:srgbClr>
            </a:outerShdw>
          </a:effectLst>
        </p:spPr>
      </p:pic>
      <p:pic>
        <p:nvPicPr>
          <p:cNvPr id="6" name="Picture 5" descr="pollution.jpg"/>
          <p:cNvPicPr>
            <a:picLocks noChangeAspect="1"/>
          </p:cNvPicPr>
          <p:nvPr/>
        </p:nvPicPr>
        <p:blipFill>
          <a:blip r:embed="rId4" cstate="email"/>
          <a:stretch>
            <a:fillRect/>
          </a:stretch>
        </p:blipFill>
        <p:spPr>
          <a:xfrm rot="740629">
            <a:off x="5914305" y="3988618"/>
            <a:ext cx="2796493" cy="2166940"/>
          </a:xfrm>
          <a:prstGeom prst="rect">
            <a:avLst/>
          </a:prstGeom>
          <a:ln>
            <a:noFill/>
          </a:ln>
          <a:effectLst>
            <a:outerShdw blurRad="292100" dist="139700" dir="2700000" algn="tl" rotWithShape="0">
              <a:srgbClr val="333333">
                <a:alpha val="65000"/>
              </a:srgbClr>
            </a:outerShdw>
          </a:effectLst>
        </p:spPr>
      </p:pic>
      <p:pic>
        <p:nvPicPr>
          <p:cNvPr id="7" name="Picture 6" descr="ganges_river_38473.jpg"/>
          <p:cNvPicPr>
            <a:picLocks noChangeAspect="1"/>
          </p:cNvPicPr>
          <p:nvPr/>
        </p:nvPicPr>
        <p:blipFill>
          <a:blip r:embed="rId5" cstate="email"/>
          <a:srcRect/>
          <a:stretch>
            <a:fillRect/>
          </a:stretch>
        </p:blipFill>
        <p:spPr>
          <a:xfrm rot="21124750">
            <a:off x="3512385" y="4582037"/>
            <a:ext cx="2708178" cy="2027621"/>
          </a:xfrm>
          <a:prstGeom prst="rect">
            <a:avLst/>
          </a:prstGeom>
          <a:ln>
            <a:noFill/>
          </a:ln>
          <a:effectLst>
            <a:outerShdw blurRad="292100" dist="139700" dir="2700000" algn="tl" rotWithShape="0">
              <a:srgbClr val="333333">
                <a:alpha val="65000"/>
              </a:srgbClr>
            </a:outerShdw>
          </a:effectLst>
        </p:spPr>
      </p:pic>
      <p:pic>
        <p:nvPicPr>
          <p:cNvPr id="8" name="Pogo - Alice.mp3">
            <a:hlinkClick r:id="" action="ppaction://media"/>
          </p:cNvPr>
          <p:cNvPicPr>
            <a:picLocks noRot="1" noChangeAspect="1"/>
          </p:cNvPicPr>
          <p:nvPr>
            <a:audioFile r:link="rId1"/>
          </p:nvPr>
        </p:nvPicPr>
        <p:blipFill>
          <a:blip r:embed="rId6"/>
          <a:stretch>
            <a:fillRect/>
          </a:stretch>
        </p:blipFill>
        <p:spPr>
          <a:xfrm>
            <a:off x="8839200" y="6553200"/>
            <a:ext cx="304800" cy="304800"/>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numSld="999" showWhenStopped="0">
                <p:cTn id="7" fill="hold" display="0">
                  <p:stCondLst>
                    <p:cond delay="indefinite"/>
                  </p:stCondLst>
                  <p:endCondLst>
                    <p:cond evt="onPrev" delay="0">
                      <p:tgtEl>
                        <p:sldTgt/>
                      </p:tgtEl>
                    </p:cond>
                    <p:cond evt="onStopAudio" delay="0">
                      <p:tgtEl>
                        <p:sldTgt/>
                      </p:tgtEl>
                    </p:cond>
                  </p:endCondLst>
                </p:cTn>
                <p:tgtEl>
                  <p:spTgt spid="8"/>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285720" y="1374521"/>
            <a:ext cx="6786610" cy="255454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fontAlgn="base">
              <a:spcBef>
                <a:spcPct val="0"/>
              </a:spcBef>
              <a:spcAft>
                <a:spcPct val="0"/>
              </a:spcAft>
            </a:pPr>
            <a:r>
              <a:rPr lang="en-US" sz="3200" spc="-150" dirty="0" smtClean="0">
                <a:solidFill>
                  <a:srgbClr val="006600">
                    <a:alpha val="49000"/>
                  </a:srgbClr>
                </a:solidFill>
                <a:latin typeface="Bernard MT Condensed" pitchFamily="18" charset="0"/>
                <a:cs typeface="Times New Roman" pitchFamily="18" charset="0"/>
              </a:rPr>
              <a:t>KAPD shall not be considered as any medicine as it is complete, all 100% natural and pure, unlike chemically synthesized, highly concentrated drugs that may produce many side effects.</a:t>
            </a:r>
          </a:p>
        </p:txBody>
      </p:sp>
      <p:sp>
        <p:nvSpPr>
          <p:cNvPr id="5" name="Rectangle 4"/>
          <p:cNvSpPr/>
          <p:nvPr/>
        </p:nvSpPr>
        <p:spPr>
          <a:xfrm>
            <a:off x="285720" y="4716860"/>
            <a:ext cx="8572560" cy="1569660"/>
          </a:xfrm>
          <a:prstGeom prst="rect">
            <a:avLst/>
          </a:prstGeom>
        </p:spPr>
        <p:txBody>
          <a:bodyPr wrap="square">
            <a:spAutoFit/>
          </a:bodyPr>
          <a:lstStyle/>
          <a:p>
            <a:pPr algn="just" fontAlgn="base">
              <a:spcBef>
                <a:spcPct val="0"/>
              </a:spcBef>
              <a:spcAft>
                <a:spcPct val="0"/>
              </a:spcAft>
            </a:pPr>
            <a:r>
              <a:rPr lang="en-US" sz="3200" spc="-150" dirty="0" smtClean="0">
                <a:solidFill>
                  <a:srgbClr val="006600">
                    <a:alpha val="49000"/>
                  </a:srgbClr>
                </a:solidFill>
                <a:latin typeface="Bernard MT Condensed" pitchFamily="18" charset="0"/>
                <a:cs typeface="Times New Roman" pitchFamily="18" charset="0"/>
              </a:rPr>
              <a:t>KAPD can effectively realign the body's defenses as it offers a way to put the body in proper tune with the nature &amp; maintain a proper balance.</a:t>
            </a:r>
          </a:p>
        </p:txBody>
      </p:sp>
      <p:sp>
        <p:nvSpPr>
          <p:cNvPr id="6" name="Rectangle 5"/>
          <p:cNvSpPr/>
          <p:nvPr/>
        </p:nvSpPr>
        <p:spPr>
          <a:xfrm>
            <a:off x="2500298" y="285728"/>
            <a:ext cx="3935693" cy="584775"/>
          </a:xfrm>
          <a:prstGeom prst="rect">
            <a:avLst/>
          </a:prstGeom>
        </p:spPr>
        <p:txBody>
          <a:bodyPr wrap="none">
            <a:spAutoFit/>
          </a:bodyPr>
          <a:lstStyle/>
          <a:p>
            <a:r>
              <a:rPr lang="en-US" sz="3200" b="1" dirty="0" smtClean="0">
                <a:solidFill>
                  <a:srgbClr val="008000"/>
                </a:solidFill>
                <a:effectLst>
                  <a:outerShdw blurRad="38100" dist="38100" dir="2700000" algn="tl">
                    <a:srgbClr val="000000">
                      <a:alpha val="43137"/>
                    </a:srgbClr>
                  </a:outerShdw>
                </a:effectLst>
                <a:latin typeface="Algerian" pitchFamily="82" charset="0"/>
                <a:ea typeface="+mj-ea"/>
                <a:cs typeface="+mj-cs"/>
              </a:rPr>
              <a:t>How KAPD works ?</a:t>
            </a:r>
          </a:p>
        </p:txBody>
      </p:sp>
      <p:pic>
        <p:nvPicPr>
          <p:cNvPr id="8" name="Picture 7" descr="OM1_6403.JPG"/>
          <p:cNvPicPr>
            <a:picLocks noChangeAspect="1"/>
          </p:cNvPicPr>
          <p:nvPr/>
        </p:nvPicPr>
        <p:blipFill>
          <a:blip r:embed="rId2" cstate="email">
            <a:lum bright="20000"/>
          </a:blip>
          <a:srcRect/>
          <a:stretch>
            <a:fillRect/>
          </a:stretch>
        </p:blipFill>
        <p:spPr>
          <a:xfrm>
            <a:off x="7215206" y="1071546"/>
            <a:ext cx="1571636" cy="3324614"/>
          </a:xfrm>
          <a:prstGeom prst="rect">
            <a:avLst/>
          </a:prstGeom>
          <a:ln>
            <a:noFill/>
          </a:ln>
          <a:effectLst>
            <a:outerShdw blurRad="292100" dist="139700" dir="2700000" algn="tl" rotWithShape="0">
              <a:srgbClr val="333333">
                <a:alpha val="65000"/>
              </a:srgbClr>
            </a:outerShdw>
          </a:effectLst>
          <a:scene3d>
            <a:camera prst="obliqueTopRight"/>
            <a:lightRig rig="threePt" dir="t"/>
          </a:scene3d>
          <a:sp3d>
            <a:bevelT w="165100" prst="coolSlant"/>
          </a:sp3d>
        </p:spPr>
      </p:pic>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
          <p:cNvSpPr>
            <a:spLocks noChangeArrowheads="1"/>
          </p:cNvSpPr>
          <p:nvPr/>
        </p:nvSpPr>
        <p:spPr bwMode="auto">
          <a:xfrm>
            <a:off x="214282" y="1142984"/>
            <a:ext cx="8501122" cy="10772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lang="en-US" sz="3200" spc="-150" dirty="0" smtClean="0">
                <a:solidFill>
                  <a:srgbClr val="006600">
                    <a:alpha val="49000"/>
                  </a:srgbClr>
                </a:solidFill>
                <a:latin typeface="Bernard MT Condensed" pitchFamily="18" charset="0"/>
                <a:cs typeface="Times New Roman" pitchFamily="18" charset="0"/>
              </a:rPr>
              <a:t>The use of herbs for medicinal purposes is as old as our civilization. </a:t>
            </a:r>
          </a:p>
        </p:txBody>
      </p:sp>
      <p:sp>
        <p:nvSpPr>
          <p:cNvPr id="5" name="Rectangle 4"/>
          <p:cNvSpPr/>
          <p:nvPr/>
        </p:nvSpPr>
        <p:spPr>
          <a:xfrm>
            <a:off x="2857488" y="428604"/>
            <a:ext cx="3049233" cy="584775"/>
          </a:xfrm>
          <a:prstGeom prst="rect">
            <a:avLst/>
          </a:prstGeom>
        </p:spPr>
        <p:txBody>
          <a:bodyPr wrap="none">
            <a:spAutoFit/>
          </a:bodyPr>
          <a:lstStyle/>
          <a:p>
            <a:r>
              <a:rPr lang="en-US" sz="3200" b="1" dirty="0" smtClean="0">
                <a:solidFill>
                  <a:srgbClr val="008000"/>
                </a:solidFill>
                <a:effectLst>
                  <a:outerShdw blurRad="38100" dist="38100" dir="2700000" algn="tl">
                    <a:srgbClr val="000000">
                      <a:alpha val="43137"/>
                    </a:srgbClr>
                  </a:outerShdw>
                </a:effectLst>
                <a:latin typeface="Algerian" pitchFamily="82" charset="0"/>
                <a:ea typeface="+mj-ea"/>
                <a:cs typeface="+mj-cs"/>
              </a:rPr>
              <a:t>Brief History</a:t>
            </a:r>
          </a:p>
        </p:txBody>
      </p:sp>
      <p:sp>
        <p:nvSpPr>
          <p:cNvPr id="6" name="Rectangle 5"/>
          <p:cNvSpPr/>
          <p:nvPr/>
        </p:nvSpPr>
        <p:spPr>
          <a:xfrm>
            <a:off x="285720" y="2571744"/>
            <a:ext cx="8215370" cy="1077218"/>
          </a:xfrm>
          <a:prstGeom prst="rect">
            <a:avLst/>
          </a:prstGeom>
        </p:spPr>
        <p:txBody>
          <a:bodyPr wrap="square">
            <a:spAutoFit/>
          </a:bodyPr>
          <a:lstStyle/>
          <a:p>
            <a:pPr lvl="0" algn="just" fontAlgn="base">
              <a:spcBef>
                <a:spcPct val="0"/>
              </a:spcBef>
              <a:spcAft>
                <a:spcPct val="0"/>
              </a:spcAft>
            </a:pPr>
            <a:r>
              <a:rPr lang="en-US" sz="3200" spc="-150" dirty="0" smtClean="0">
                <a:solidFill>
                  <a:srgbClr val="006600">
                    <a:alpha val="49000"/>
                  </a:srgbClr>
                </a:solidFill>
                <a:latin typeface="Bernard MT Condensed" pitchFamily="18" charset="0"/>
                <a:cs typeface="Times New Roman" pitchFamily="18" charset="0"/>
              </a:rPr>
              <a:t>In the written record, the study of herbs dates back over 5000 years back. </a:t>
            </a:r>
          </a:p>
        </p:txBody>
      </p:sp>
      <p:pic>
        <p:nvPicPr>
          <p:cNvPr id="9" name="Picture 8" descr="W020091208583592387178.jpg"/>
          <p:cNvPicPr>
            <a:picLocks noChangeAspect="1"/>
          </p:cNvPicPr>
          <p:nvPr/>
        </p:nvPicPr>
        <p:blipFill>
          <a:blip r:embed="rId2" cstate="email"/>
          <a:stretch>
            <a:fillRect/>
          </a:stretch>
        </p:blipFill>
        <p:spPr>
          <a:xfrm>
            <a:off x="1285852" y="3643314"/>
            <a:ext cx="2500330" cy="1926504"/>
          </a:xfrm>
          <a:prstGeom prst="rect">
            <a:avLst/>
          </a:prstGeom>
          <a:ln>
            <a:noFill/>
          </a:ln>
          <a:effectLst>
            <a:outerShdw blurRad="292100" dist="139700" dir="2700000" algn="tl" rotWithShape="0">
              <a:srgbClr val="333333">
                <a:alpha val="65000"/>
              </a:srgbClr>
            </a:outerShdw>
          </a:effectLst>
        </p:spPr>
      </p:pic>
      <p:pic>
        <p:nvPicPr>
          <p:cNvPr id="11" name="Picture 10" descr="0.jpg"/>
          <p:cNvPicPr>
            <a:picLocks noChangeAspect="1"/>
          </p:cNvPicPr>
          <p:nvPr/>
        </p:nvPicPr>
        <p:blipFill>
          <a:blip r:embed="rId3" cstate="email"/>
          <a:srcRect/>
          <a:stretch>
            <a:fillRect/>
          </a:stretch>
        </p:blipFill>
        <p:spPr>
          <a:xfrm>
            <a:off x="4071934" y="4660116"/>
            <a:ext cx="2500330" cy="191692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57488" y="428604"/>
            <a:ext cx="3049233" cy="584775"/>
          </a:xfrm>
          <a:prstGeom prst="rect">
            <a:avLst/>
          </a:prstGeom>
        </p:spPr>
        <p:txBody>
          <a:bodyPr wrap="none">
            <a:spAutoFit/>
          </a:bodyPr>
          <a:lstStyle/>
          <a:p>
            <a:r>
              <a:rPr lang="en-US" sz="3200" b="1" dirty="0" smtClean="0">
                <a:solidFill>
                  <a:srgbClr val="008000"/>
                </a:solidFill>
                <a:effectLst>
                  <a:outerShdw blurRad="38100" dist="38100" dir="2700000" algn="tl">
                    <a:srgbClr val="000000">
                      <a:alpha val="43137"/>
                    </a:srgbClr>
                  </a:outerShdw>
                </a:effectLst>
                <a:latin typeface="Algerian" pitchFamily="82" charset="0"/>
                <a:ea typeface="+mj-ea"/>
                <a:cs typeface="+mj-cs"/>
              </a:rPr>
              <a:t>Brief History</a:t>
            </a:r>
          </a:p>
        </p:txBody>
      </p:sp>
      <p:sp>
        <p:nvSpPr>
          <p:cNvPr id="3" name="Rectangle 2"/>
          <p:cNvSpPr/>
          <p:nvPr/>
        </p:nvSpPr>
        <p:spPr>
          <a:xfrm>
            <a:off x="357158" y="1571612"/>
            <a:ext cx="8286808" cy="2062103"/>
          </a:xfrm>
          <a:prstGeom prst="rect">
            <a:avLst/>
          </a:prstGeom>
        </p:spPr>
        <p:txBody>
          <a:bodyPr wrap="square">
            <a:spAutoFit/>
          </a:bodyPr>
          <a:lstStyle/>
          <a:p>
            <a:pPr algn="just"/>
            <a:r>
              <a:rPr lang="en-US" sz="3200" spc="-150" dirty="0" smtClean="0">
                <a:solidFill>
                  <a:srgbClr val="006600">
                    <a:alpha val="49000"/>
                  </a:srgbClr>
                </a:solidFill>
                <a:latin typeface="Bernard MT Condensed" pitchFamily="18" charset="0"/>
                <a:cs typeface="Times New Roman" pitchFamily="18" charset="0"/>
              </a:rPr>
              <a:t>Herbs have been used for uncounted times for various purposes like healing the sick and infirm since these have excellent anti-viral, anti-bacterial, anti-fungal &amp; anti-</a:t>
            </a:r>
            <a:r>
              <a:rPr lang="en-US" sz="3200" spc="-150" dirty="0" err="1" smtClean="0">
                <a:solidFill>
                  <a:srgbClr val="006600">
                    <a:alpha val="49000"/>
                  </a:srgbClr>
                </a:solidFill>
                <a:latin typeface="Bernard MT Condensed" pitchFamily="18" charset="0"/>
                <a:cs typeface="Times New Roman" pitchFamily="18" charset="0"/>
              </a:rPr>
              <a:t>helminthic</a:t>
            </a:r>
            <a:r>
              <a:rPr lang="en-US" sz="3200" spc="-150" dirty="0" smtClean="0">
                <a:solidFill>
                  <a:srgbClr val="006600">
                    <a:alpha val="49000"/>
                  </a:srgbClr>
                </a:solidFill>
                <a:latin typeface="Bernard MT Condensed" pitchFamily="18" charset="0"/>
                <a:cs typeface="Times New Roman" pitchFamily="18" charset="0"/>
              </a:rPr>
              <a:t> properties. </a:t>
            </a:r>
            <a:endParaRPr lang="en-US" sz="3200" dirty="0"/>
          </a:p>
        </p:txBody>
      </p:sp>
      <p:pic>
        <p:nvPicPr>
          <p:cNvPr id="4" name="Picture 3" descr="Spa.jpg"/>
          <p:cNvPicPr>
            <a:picLocks noChangeAspect="1"/>
          </p:cNvPicPr>
          <p:nvPr/>
        </p:nvPicPr>
        <p:blipFill>
          <a:blip r:embed="rId2" cstate="email"/>
          <a:stretch>
            <a:fillRect/>
          </a:stretch>
        </p:blipFill>
        <p:spPr>
          <a:xfrm>
            <a:off x="928662" y="3714752"/>
            <a:ext cx="2643206" cy="2001918"/>
          </a:xfrm>
          <a:prstGeom prst="rect">
            <a:avLst/>
          </a:prstGeom>
          <a:ln>
            <a:noFill/>
          </a:ln>
          <a:effectLst>
            <a:outerShdw blurRad="292100" dist="139700" dir="2700000" algn="tl" rotWithShape="0">
              <a:srgbClr val="333333">
                <a:alpha val="65000"/>
              </a:srgbClr>
            </a:outerShdw>
          </a:effectLst>
        </p:spPr>
      </p:pic>
      <p:pic>
        <p:nvPicPr>
          <p:cNvPr id="5" name="Picture 4" descr="P1010023.JPG"/>
          <p:cNvPicPr>
            <a:picLocks noChangeAspect="1"/>
          </p:cNvPicPr>
          <p:nvPr/>
        </p:nvPicPr>
        <p:blipFill>
          <a:blip r:embed="rId3" cstate="email"/>
          <a:stretch>
            <a:fillRect/>
          </a:stretch>
        </p:blipFill>
        <p:spPr>
          <a:xfrm>
            <a:off x="4071934" y="4357694"/>
            <a:ext cx="2762256" cy="2071692"/>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643174" y="428604"/>
            <a:ext cx="3637534" cy="584775"/>
          </a:xfrm>
          <a:prstGeom prst="rect">
            <a:avLst/>
          </a:prstGeom>
        </p:spPr>
        <p:txBody>
          <a:bodyPr wrap="none">
            <a:spAutoFit/>
          </a:bodyPr>
          <a:lstStyle/>
          <a:p>
            <a:r>
              <a:rPr lang="en-US" sz="3200" b="1" dirty="0" smtClean="0">
                <a:solidFill>
                  <a:srgbClr val="008000"/>
                </a:solidFill>
                <a:effectLst>
                  <a:outerShdw blurRad="38100" dist="38100" dir="2700000" algn="tl">
                    <a:srgbClr val="000000">
                      <a:alpha val="43137"/>
                    </a:srgbClr>
                  </a:outerShdw>
                </a:effectLst>
                <a:latin typeface="Algerian" pitchFamily="82" charset="0"/>
                <a:ea typeface="+mj-ea"/>
                <a:cs typeface="+mj-cs"/>
              </a:rPr>
              <a:t>How to use KAPD</a:t>
            </a:r>
          </a:p>
        </p:txBody>
      </p:sp>
      <p:graphicFrame>
        <p:nvGraphicFramePr>
          <p:cNvPr id="6" name="Table 5"/>
          <p:cNvGraphicFramePr>
            <a:graphicFrameLocks noGrp="1"/>
          </p:cNvGraphicFramePr>
          <p:nvPr/>
        </p:nvGraphicFramePr>
        <p:xfrm>
          <a:off x="357158" y="1857364"/>
          <a:ext cx="8501122" cy="4096390"/>
        </p:xfrm>
        <a:graphic>
          <a:graphicData uri="http://schemas.openxmlformats.org/drawingml/2006/table">
            <a:tbl>
              <a:tblPr>
                <a:tableStyleId>{0505E3EF-67EA-436B-97B2-0124C06EBD24}</a:tableStyleId>
              </a:tblPr>
              <a:tblGrid>
                <a:gridCol w="4145019"/>
                <a:gridCol w="4356103"/>
              </a:tblGrid>
              <a:tr h="682630">
                <a:tc gridSpan="2">
                  <a:txBody>
                    <a:bodyPr/>
                    <a:lstStyle/>
                    <a:p>
                      <a:pPr marL="0" marR="0" algn="ctr">
                        <a:spcBef>
                          <a:spcPts val="0"/>
                        </a:spcBef>
                        <a:spcAft>
                          <a:spcPts val="0"/>
                        </a:spcAft>
                      </a:pPr>
                      <a:r>
                        <a:rPr lang="en-US" sz="3200" kern="1200" spc="-150" dirty="0" smtClean="0">
                          <a:solidFill>
                            <a:srgbClr val="006600">
                              <a:alpha val="49000"/>
                            </a:srgbClr>
                          </a:solidFill>
                          <a:latin typeface="Bernard MT Condensed" pitchFamily="18" charset="0"/>
                          <a:ea typeface="+mn-ea"/>
                          <a:cs typeface="Times New Roman" pitchFamily="18" charset="0"/>
                        </a:rPr>
                        <a:t>Age wise Daily Dosage</a:t>
                      </a:r>
                    </a:p>
                  </a:txBody>
                  <a:tcPr marL="68580" marR="68580" marT="0" marB="0" anchor="ctr"/>
                </a:tc>
                <a:tc hMerge="1">
                  <a:txBody>
                    <a:bodyPr/>
                    <a:lstStyle/>
                    <a:p>
                      <a:endParaRPr lang="en-US"/>
                    </a:p>
                  </a:txBody>
                  <a:tcPr/>
                </a:tc>
              </a:tr>
              <a:tr h="341315">
                <a:tc>
                  <a:txBody>
                    <a:bodyPr/>
                    <a:lstStyle/>
                    <a:p>
                      <a:pPr marL="0" marR="0" algn="ctr">
                        <a:spcBef>
                          <a:spcPts val="0"/>
                        </a:spcBef>
                        <a:spcAft>
                          <a:spcPts val="0"/>
                        </a:spcAft>
                      </a:pPr>
                      <a:r>
                        <a:rPr lang="en-US" sz="3200" kern="1200" spc="-150" dirty="0" smtClean="0">
                          <a:solidFill>
                            <a:srgbClr val="006600">
                              <a:alpha val="49000"/>
                            </a:srgbClr>
                          </a:solidFill>
                          <a:latin typeface="Bernard MT Condensed" pitchFamily="18" charset="0"/>
                          <a:ea typeface="+mn-ea"/>
                          <a:cs typeface="Times New Roman" pitchFamily="18" charset="0"/>
                        </a:rPr>
                        <a:t>Age:</a:t>
                      </a:r>
                    </a:p>
                  </a:txBody>
                  <a:tcPr marL="68580" marR="68580" marT="0" marB="0"/>
                </a:tc>
                <a:tc>
                  <a:txBody>
                    <a:bodyPr/>
                    <a:lstStyle/>
                    <a:p>
                      <a:pPr marL="0" marR="0" algn="ctr" defTabSz="914400" rtl="0" eaLnBrk="1" latinLnBrk="0" hangingPunct="1">
                        <a:spcBef>
                          <a:spcPts val="0"/>
                        </a:spcBef>
                        <a:spcAft>
                          <a:spcPts val="0"/>
                        </a:spcAft>
                      </a:pPr>
                      <a:r>
                        <a:rPr lang="en-US" sz="3200" kern="1200" spc="-150" dirty="0" smtClean="0">
                          <a:solidFill>
                            <a:srgbClr val="006600">
                              <a:alpha val="49000"/>
                            </a:srgbClr>
                          </a:solidFill>
                          <a:latin typeface="Bernard MT Condensed" pitchFamily="18" charset="0"/>
                          <a:ea typeface="+mn-ea"/>
                          <a:cs typeface="Times New Roman" pitchFamily="18" charset="0"/>
                        </a:rPr>
                        <a:t>Dosage:</a:t>
                      </a:r>
                    </a:p>
                  </a:txBody>
                  <a:tcPr marL="68580" marR="68580" marT="0" marB="0"/>
                </a:tc>
              </a:tr>
              <a:tr h="682630">
                <a:tc>
                  <a:txBody>
                    <a:bodyPr/>
                    <a:lstStyle/>
                    <a:p>
                      <a:pPr marL="0" marR="0" algn="ctr" defTabSz="914400" rtl="0" eaLnBrk="1" latinLnBrk="0" hangingPunct="1">
                        <a:spcBef>
                          <a:spcPts val="0"/>
                        </a:spcBef>
                        <a:spcAft>
                          <a:spcPts val="0"/>
                        </a:spcAft>
                      </a:pPr>
                      <a:r>
                        <a:rPr lang="en-US" sz="3200" kern="1200" spc="-150" dirty="0" smtClean="0">
                          <a:solidFill>
                            <a:srgbClr val="006600">
                              <a:alpha val="49000"/>
                            </a:srgbClr>
                          </a:solidFill>
                          <a:latin typeface="Bernard MT Condensed" pitchFamily="18" charset="0"/>
                          <a:ea typeface="+mn-ea"/>
                          <a:cs typeface="Times New Roman" pitchFamily="18" charset="0"/>
                        </a:rPr>
                        <a:t>7-13yrs</a:t>
                      </a:r>
                    </a:p>
                  </a:txBody>
                  <a:tcPr marL="68580" marR="68580" marT="0" marB="0" anchor="ctr"/>
                </a:tc>
                <a:tc>
                  <a:txBody>
                    <a:bodyPr/>
                    <a:lstStyle/>
                    <a:p>
                      <a:pPr marL="0" marR="0" algn="ctr">
                        <a:spcBef>
                          <a:spcPts val="0"/>
                        </a:spcBef>
                        <a:spcAft>
                          <a:spcPts val="0"/>
                        </a:spcAft>
                      </a:pPr>
                      <a:r>
                        <a:rPr lang="en-US" sz="3200" kern="1200" spc="-150" dirty="0" smtClean="0">
                          <a:solidFill>
                            <a:srgbClr val="006600">
                              <a:alpha val="49000"/>
                            </a:srgbClr>
                          </a:solidFill>
                          <a:latin typeface="Bernard MT Condensed" pitchFamily="18" charset="0"/>
                          <a:ea typeface="+mn-ea"/>
                          <a:cs typeface="Times New Roman" pitchFamily="18" charset="0"/>
                        </a:rPr>
                        <a:t>1 drop morning</a:t>
                      </a:r>
                    </a:p>
                    <a:p>
                      <a:pPr marL="0" marR="0" algn="ctr">
                        <a:spcBef>
                          <a:spcPts val="0"/>
                        </a:spcBef>
                        <a:spcAft>
                          <a:spcPts val="0"/>
                        </a:spcAft>
                      </a:pPr>
                      <a:r>
                        <a:rPr lang="en-US" sz="3200" kern="1200" spc="-150" dirty="0" smtClean="0">
                          <a:solidFill>
                            <a:srgbClr val="006600">
                              <a:alpha val="49000"/>
                            </a:srgbClr>
                          </a:solidFill>
                          <a:latin typeface="Bernard MT Condensed" pitchFamily="18" charset="0"/>
                          <a:ea typeface="+mn-ea"/>
                          <a:cs typeface="Times New Roman" pitchFamily="18" charset="0"/>
                        </a:rPr>
                        <a:t>1 drop evening</a:t>
                      </a:r>
                    </a:p>
                  </a:txBody>
                  <a:tcPr marL="68580" marR="68580" marT="0" marB="0" anchor="ctr"/>
                </a:tc>
              </a:tr>
              <a:tr h="682630">
                <a:tc>
                  <a:txBody>
                    <a:bodyPr/>
                    <a:lstStyle/>
                    <a:p>
                      <a:pPr marL="0" marR="0" algn="ctr" defTabSz="914400" rtl="0" eaLnBrk="1" latinLnBrk="0" hangingPunct="1">
                        <a:spcBef>
                          <a:spcPts val="0"/>
                        </a:spcBef>
                        <a:spcAft>
                          <a:spcPts val="0"/>
                        </a:spcAft>
                      </a:pPr>
                      <a:r>
                        <a:rPr lang="en-US" sz="3200" kern="1200" spc="-150" dirty="0" smtClean="0">
                          <a:solidFill>
                            <a:srgbClr val="006600">
                              <a:alpha val="49000"/>
                            </a:srgbClr>
                          </a:solidFill>
                          <a:latin typeface="Bernard MT Condensed" pitchFamily="18" charset="0"/>
                          <a:ea typeface="+mn-ea"/>
                          <a:cs typeface="Times New Roman" pitchFamily="18" charset="0"/>
                        </a:rPr>
                        <a:t>14-17yrs</a:t>
                      </a:r>
                    </a:p>
                  </a:txBody>
                  <a:tcPr marL="68580" marR="68580" marT="0" marB="0" anchor="ctr"/>
                </a:tc>
                <a:tc>
                  <a:txBody>
                    <a:bodyPr/>
                    <a:lstStyle/>
                    <a:p>
                      <a:pPr marL="0" marR="0" algn="ctr">
                        <a:spcBef>
                          <a:spcPts val="0"/>
                        </a:spcBef>
                        <a:spcAft>
                          <a:spcPts val="0"/>
                        </a:spcAft>
                      </a:pPr>
                      <a:r>
                        <a:rPr lang="en-US" sz="3200" kern="1200" spc="-150" dirty="0" smtClean="0">
                          <a:solidFill>
                            <a:srgbClr val="006600">
                              <a:alpha val="49000"/>
                            </a:srgbClr>
                          </a:solidFill>
                          <a:latin typeface="Bernard MT Condensed" pitchFamily="18" charset="0"/>
                          <a:ea typeface="+mn-ea"/>
                          <a:cs typeface="Times New Roman" pitchFamily="18" charset="0"/>
                        </a:rPr>
                        <a:t>2 drop morning</a:t>
                      </a:r>
                    </a:p>
                    <a:p>
                      <a:pPr marL="0" marR="0" algn="ctr">
                        <a:spcBef>
                          <a:spcPts val="0"/>
                        </a:spcBef>
                        <a:spcAft>
                          <a:spcPts val="0"/>
                        </a:spcAft>
                      </a:pPr>
                      <a:r>
                        <a:rPr lang="en-US" sz="3200" kern="1200" spc="-150" dirty="0" smtClean="0">
                          <a:solidFill>
                            <a:srgbClr val="006600">
                              <a:alpha val="49000"/>
                            </a:srgbClr>
                          </a:solidFill>
                          <a:latin typeface="Bernard MT Condensed" pitchFamily="18" charset="0"/>
                          <a:ea typeface="+mn-ea"/>
                          <a:cs typeface="Times New Roman" pitchFamily="18" charset="0"/>
                        </a:rPr>
                        <a:t>2 drop evening</a:t>
                      </a:r>
                    </a:p>
                  </a:txBody>
                  <a:tcPr marL="68580" marR="68580" marT="0" marB="0" anchor="ctr"/>
                </a:tc>
              </a:tr>
              <a:tr h="682630">
                <a:tc>
                  <a:txBody>
                    <a:bodyPr/>
                    <a:lstStyle/>
                    <a:p>
                      <a:pPr marL="0" marR="0" algn="ctr" defTabSz="914400" rtl="0" eaLnBrk="1" latinLnBrk="0" hangingPunct="1">
                        <a:spcBef>
                          <a:spcPts val="0"/>
                        </a:spcBef>
                        <a:spcAft>
                          <a:spcPts val="0"/>
                        </a:spcAft>
                      </a:pPr>
                      <a:r>
                        <a:rPr lang="en-US" sz="3200" kern="1200" spc="-150" dirty="0" smtClean="0">
                          <a:solidFill>
                            <a:srgbClr val="006600">
                              <a:alpha val="49000"/>
                            </a:srgbClr>
                          </a:solidFill>
                          <a:latin typeface="Bernard MT Condensed" pitchFamily="18" charset="0"/>
                          <a:ea typeface="+mn-ea"/>
                          <a:cs typeface="Times New Roman" pitchFamily="18" charset="0"/>
                        </a:rPr>
                        <a:t>18yrs &amp; above</a:t>
                      </a:r>
                    </a:p>
                  </a:txBody>
                  <a:tcPr marL="68580" marR="68580" marT="0" marB="0" anchor="ctr"/>
                </a:tc>
                <a:tc>
                  <a:txBody>
                    <a:bodyPr/>
                    <a:lstStyle/>
                    <a:p>
                      <a:pPr marL="0" marR="0" algn="ctr">
                        <a:spcBef>
                          <a:spcPts val="0"/>
                        </a:spcBef>
                        <a:spcAft>
                          <a:spcPts val="0"/>
                        </a:spcAft>
                      </a:pPr>
                      <a:r>
                        <a:rPr lang="en-US" sz="3200" kern="1200" spc="-150" dirty="0" smtClean="0">
                          <a:solidFill>
                            <a:srgbClr val="006600">
                              <a:alpha val="49000"/>
                            </a:srgbClr>
                          </a:solidFill>
                          <a:latin typeface="Bernard MT Condensed" pitchFamily="18" charset="0"/>
                          <a:ea typeface="+mn-ea"/>
                          <a:cs typeface="Times New Roman" pitchFamily="18" charset="0"/>
                        </a:rPr>
                        <a:t>5 drop morning</a:t>
                      </a:r>
                    </a:p>
                    <a:p>
                      <a:pPr marL="0" marR="0" algn="ctr">
                        <a:spcBef>
                          <a:spcPts val="0"/>
                        </a:spcBef>
                        <a:spcAft>
                          <a:spcPts val="0"/>
                        </a:spcAft>
                      </a:pPr>
                      <a:r>
                        <a:rPr lang="en-US" sz="3200" kern="1200" spc="-150" dirty="0" smtClean="0">
                          <a:solidFill>
                            <a:srgbClr val="006600">
                              <a:alpha val="49000"/>
                            </a:srgbClr>
                          </a:solidFill>
                          <a:latin typeface="Bernard MT Condensed" pitchFamily="18" charset="0"/>
                          <a:ea typeface="+mn-ea"/>
                          <a:cs typeface="Times New Roman" pitchFamily="18" charset="0"/>
                        </a:rPr>
                        <a:t>5 drop evening</a:t>
                      </a:r>
                    </a:p>
                  </a:txBody>
                  <a:tcPr marL="68580" marR="68580" marT="0" marB="0" anchor="ctr"/>
                </a:tc>
              </a:tr>
            </a:tbl>
          </a:graphicData>
        </a:graphic>
      </p:graphicFrame>
      <p:pic>
        <p:nvPicPr>
          <p:cNvPr id="5" name="Picture 4" descr="water.jpg"/>
          <p:cNvPicPr>
            <a:picLocks noChangeAspect="1"/>
          </p:cNvPicPr>
          <p:nvPr/>
        </p:nvPicPr>
        <p:blipFill>
          <a:blip r:embed="rId2" cstate="email"/>
          <a:stretch>
            <a:fillRect/>
          </a:stretch>
        </p:blipFill>
        <p:spPr>
          <a:xfrm rot="617719">
            <a:off x="6889591" y="1025245"/>
            <a:ext cx="2000232" cy="1332967"/>
          </a:xfrm>
          <a:prstGeom prst="rect">
            <a:avLst/>
          </a:prstGeom>
          <a:ln>
            <a:noFill/>
          </a:ln>
          <a:effectLst>
            <a:outerShdw blurRad="292100" dist="139700" dir="2700000" algn="tl" rotWithShape="0">
              <a:srgbClr val="333333">
                <a:alpha val="65000"/>
              </a:srgbClr>
            </a:outerShdw>
          </a:effectLst>
        </p:spPr>
      </p:pic>
      <p:pic>
        <p:nvPicPr>
          <p:cNvPr id="7" name="Picture 6" descr="Benefits-of-Drinking-Water.jpg"/>
          <p:cNvPicPr>
            <a:picLocks noChangeAspect="1"/>
          </p:cNvPicPr>
          <p:nvPr/>
        </p:nvPicPr>
        <p:blipFill>
          <a:blip r:embed="rId3" cstate="email"/>
          <a:stretch>
            <a:fillRect/>
          </a:stretch>
        </p:blipFill>
        <p:spPr>
          <a:xfrm rot="20761470">
            <a:off x="267416" y="1138915"/>
            <a:ext cx="1896035" cy="1264023"/>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1"/>
          <p:cNvSpPr>
            <a:spLocks noChangeArrowheads="1"/>
          </p:cNvSpPr>
          <p:nvPr/>
        </p:nvSpPr>
        <p:spPr bwMode="auto">
          <a:xfrm>
            <a:off x="1142976" y="357166"/>
            <a:ext cx="6902852" cy="584775"/>
          </a:xfrm>
          <a:prstGeom prst="rect">
            <a:avLst/>
          </a:prstGeom>
          <a:no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3200" b="1" dirty="0" smtClean="0">
                <a:solidFill>
                  <a:srgbClr val="008000"/>
                </a:solidFill>
                <a:effectLst>
                  <a:outerShdw blurRad="38100" dist="38100" dir="2700000" algn="tl">
                    <a:srgbClr val="000000">
                      <a:alpha val="43137"/>
                    </a:srgbClr>
                  </a:outerShdw>
                </a:effectLst>
                <a:latin typeface="Algerian" pitchFamily="82" charset="0"/>
                <a:ea typeface="+mj-ea"/>
                <a:cs typeface="+mj-cs"/>
              </a:rPr>
              <a:t>Dos’ &amp; Don’ts while taking kapd</a:t>
            </a:r>
          </a:p>
        </p:txBody>
      </p:sp>
      <p:sp>
        <p:nvSpPr>
          <p:cNvPr id="24578" name="Rectangle 2"/>
          <p:cNvSpPr>
            <a:spLocks noChangeArrowheads="1"/>
          </p:cNvSpPr>
          <p:nvPr/>
        </p:nvSpPr>
        <p:spPr bwMode="auto">
          <a:xfrm>
            <a:off x="285720" y="1714488"/>
            <a:ext cx="8358246"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 typeface="Wingdings" pitchFamily="2" charset="2"/>
              <a:buChar char="ü"/>
              <a:tabLst/>
            </a:pPr>
            <a:r>
              <a:rPr lang="en-US" sz="2800" spc="-150" dirty="0" smtClean="0">
                <a:solidFill>
                  <a:srgbClr val="006600">
                    <a:alpha val="49000"/>
                  </a:srgbClr>
                </a:solidFill>
                <a:latin typeface="Bernard MT Condensed" pitchFamily="18" charset="0"/>
                <a:cs typeface="Times New Roman" pitchFamily="18" charset="0"/>
              </a:rPr>
              <a:t> For</a:t>
            </a: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lang="en-US" sz="2800" spc="-150" dirty="0" smtClean="0">
                <a:solidFill>
                  <a:srgbClr val="006600">
                    <a:alpha val="49000"/>
                  </a:srgbClr>
                </a:solidFill>
                <a:latin typeface="Bernard MT Condensed" pitchFamily="18" charset="0"/>
                <a:cs typeface="Times New Roman" pitchFamily="18" charset="0"/>
              </a:rPr>
              <a:t>best results, KAPD should be taken twice daily, i.e. morning &amp; evening.</a:t>
            </a:r>
          </a:p>
        </p:txBody>
      </p:sp>
      <p:sp>
        <p:nvSpPr>
          <p:cNvPr id="12" name="Rectangle 11"/>
          <p:cNvSpPr/>
          <p:nvPr/>
        </p:nvSpPr>
        <p:spPr>
          <a:xfrm>
            <a:off x="285720" y="3429000"/>
            <a:ext cx="8429684" cy="523220"/>
          </a:xfrm>
          <a:prstGeom prst="rect">
            <a:avLst/>
          </a:prstGeom>
        </p:spPr>
        <p:txBody>
          <a:bodyPr wrap="square">
            <a:spAutoFit/>
          </a:bodyPr>
          <a:lstStyle/>
          <a:p>
            <a:pPr lvl="0" algn="just" fontAlgn="base">
              <a:spcBef>
                <a:spcPct val="0"/>
              </a:spcBef>
              <a:spcAft>
                <a:spcPct val="0"/>
              </a:spcAft>
              <a:buFont typeface="Wingdings" pitchFamily="2" charset="2"/>
              <a:buChar char="ü"/>
            </a:pPr>
            <a:r>
              <a:rPr lang="en-US" sz="2800" spc="-150" dirty="0" smtClean="0">
                <a:solidFill>
                  <a:srgbClr val="006600">
                    <a:alpha val="49000"/>
                  </a:srgbClr>
                </a:solidFill>
                <a:latin typeface="Bernard MT Condensed" pitchFamily="18" charset="0"/>
                <a:cs typeface="Times New Roman" pitchFamily="18" charset="0"/>
              </a:rPr>
              <a:t> Mix it with tea, coffee, milk, and water or take orally.</a:t>
            </a:r>
          </a:p>
        </p:txBody>
      </p:sp>
      <p:pic>
        <p:nvPicPr>
          <p:cNvPr id="31" name="Picture 30" descr="drinking.jpg"/>
          <p:cNvPicPr>
            <a:picLocks noChangeAspect="1"/>
          </p:cNvPicPr>
          <p:nvPr/>
        </p:nvPicPr>
        <p:blipFill>
          <a:blip r:embed="rId2" cstate="email"/>
          <a:srcRect/>
          <a:stretch>
            <a:fillRect/>
          </a:stretch>
        </p:blipFill>
        <p:spPr>
          <a:xfrm>
            <a:off x="1285852" y="4214818"/>
            <a:ext cx="1928826" cy="1928826"/>
          </a:xfrm>
          <a:prstGeom prst="rect">
            <a:avLst/>
          </a:prstGeom>
          <a:ln>
            <a:noFill/>
          </a:ln>
          <a:effectLst>
            <a:outerShdw blurRad="190500" algn="tl" rotWithShape="0">
              <a:srgbClr val="000000">
                <a:alpha val="70000"/>
              </a:srgbClr>
            </a:outerShdw>
          </a:effectLst>
        </p:spPr>
      </p:pic>
      <p:pic>
        <p:nvPicPr>
          <p:cNvPr id="14" name="Picture 13" descr="drinking-water.jpg"/>
          <p:cNvPicPr>
            <a:picLocks noChangeAspect="1"/>
          </p:cNvPicPr>
          <p:nvPr/>
        </p:nvPicPr>
        <p:blipFill>
          <a:blip r:embed="rId3" cstate="email"/>
          <a:stretch>
            <a:fillRect/>
          </a:stretch>
        </p:blipFill>
        <p:spPr>
          <a:xfrm>
            <a:off x="4429124" y="4214818"/>
            <a:ext cx="1928826" cy="1931598"/>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1142976" y="357166"/>
            <a:ext cx="6902852" cy="584775"/>
          </a:xfrm>
          <a:prstGeom prst="rect">
            <a:avLst/>
          </a:prstGeom>
          <a:no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3200" b="1" dirty="0" smtClean="0">
                <a:solidFill>
                  <a:srgbClr val="008000"/>
                </a:solidFill>
                <a:effectLst>
                  <a:outerShdw blurRad="38100" dist="38100" dir="2700000" algn="tl">
                    <a:srgbClr val="000000">
                      <a:alpha val="43137"/>
                    </a:srgbClr>
                  </a:outerShdw>
                </a:effectLst>
                <a:latin typeface="Algerian" pitchFamily="82" charset="0"/>
                <a:ea typeface="+mj-ea"/>
                <a:cs typeface="+mj-cs"/>
              </a:rPr>
              <a:t>Dos’ &amp; Don’ts while taking kapd</a:t>
            </a:r>
          </a:p>
        </p:txBody>
      </p:sp>
      <p:sp>
        <p:nvSpPr>
          <p:cNvPr id="3" name="Rectangle 2"/>
          <p:cNvSpPr/>
          <p:nvPr/>
        </p:nvSpPr>
        <p:spPr>
          <a:xfrm>
            <a:off x="428596" y="1857364"/>
            <a:ext cx="6643734" cy="1815882"/>
          </a:xfrm>
          <a:prstGeom prst="rect">
            <a:avLst/>
          </a:prstGeom>
        </p:spPr>
        <p:txBody>
          <a:bodyPr wrap="square">
            <a:spAutoFit/>
          </a:bodyPr>
          <a:lstStyle/>
          <a:p>
            <a:pPr lvl="0" algn="just">
              <a:buFont typeface="Wingdings" pitchFamily="2" charset="2"/>
              <a:buChar char="ü"/>
            </a:pPr>
            <a:r>
              <a:rPr lang="en-US" sz="2800" spc="-150" dirty="0" smtClean="0">
                <a:solidFill>
                  <a:srgbClr val="006600">
                    <a:alpha val="49000"/>
                  </a:srgbClr>
                </a:solidFill>
                <a:latin typeface="Bernard MT Condensed" pitchFamily="18" charset="0"/>
                <a:cs typeface="Times New Roman" pitchFamily="18" charset="0"/>
              </a:rPr>
              <a:t> Wait at least half an hour before drinking alcohol or eating  etc. These can cancel out the effectiveness of KAPD.</a:t>
            </a:r>
          </a:p>
          <a:p>
            <a:endParaRPr lang="en-US" sz="2800" spc="-150" dirty="0" smtClean="0">
              <a:solidFill>
                <a:srgbClr val="006600">
                  <a:alpha val="49000"/>
                </a:srgbClr>
              </a:solidFill>
              <a:latin typeface="Bernard MT Condensed" pitchFamily="18" charset="0"/>
              <a:cs typeface="Times New Roman" pitchFamily="18" charset="0"/>
            </a:endParaRPr>
          </a:p>
        </p:txBody>
      </p:sp>
      <p:sp>
        <p:nvSpPr>
          <p:cNvPr id="4" name="Rectangle 6"/>
          <p:cNvSpPr>
            <a:spLocks noChangeArrowheads="1"/>
          </p:cNvSpPr>
          <p:nvPr/>
        </p:nvSpPr>
        <p:spPr bwMode="auto">
          <a:xfrm>
            <a:off x="357158" y="4500570"/>
            <a:ext cx="6572296"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 typeface="Wingdings" pitchFamily="2" charset="2"/>
              <a:buChar char="ü"/>
              <a:tabLst/>
            </a:pPr>
            <a:r>
              <a:rPr lang="en-US" sz="2800" spc="-150" dirty="0" smtClean="0">
                <a:solidFill>
                  <a:srgbClr val="006600">
                    <a:alpha val="49000"/>
                  </a:srgbClr>
                </a:solidFill>
                <a:latin typeface="Bernard MT Condensed" pitchFamily="18" charset="0"/>
                <a:cs typeface="Times New Roman" pitchFamily="18" charset="0"/>
              </a:rPr>
              <a:t> Do not drink KAPD in steel or any other metal glass. Use glass tumblers or ceramic pots only.</a:t>
            </a:r>
          </a:p>
        </p:txBody>
      </p:sp>
      <p:pic>
        <p:nvPicPr>
          <p:cNvPr id="5" name="Picture 4" descr="emotional-eating-disorder.jpg"/>
          <p:cNvPicPr>
            <a:picLocks noChangeAspect="1"/>
          </p:cNvPicPr>
          <p:nvPr/>
        </p:nvPicPr>
        <p:blipFill>
          <a:blip r:embed="rId2" cstate="email"/>
          <a:stretch>
            <a:fillRect/>
          </a:stretch>
        </p:blipFill>
        <p:spPr>
          <a:xfrm>
            <a:off x="7215206" y="1714488"/>
            <a:ext cx="1571636" cy="1714512"/>
          </a:xfrm>
          <a:prstGeom prst="rect">
            <a:avLst/>
          </a:prstGeom>
          <a:ln>
            <a:noFill/>
          </a:ln>
          <a:effectLst>
            <a:outerShdw blurRad="190500" algn="tl" rotWithShape="0">
              <a:srgbClr val="000000">
                <a:alpha val="70000"/>
              </a:srgbClr>
            </a:outerShdw>
          </a:effectLst>
        </p:spPr>
      </p:pic>
      <p:pic>
        <p:nvPicPr>
          <p:cNvPr id="6" name="Picture 5" descr="steel.jpg"/>
          <p:cNvPicPr>
            <a:picLocks noChangeAspect="1"/>
          </p:cNvPicPr>
          <p:nvPr/>
        </p:nvPicPr>
        <p:blipFill>
          <a:blip r:embed="rId3" cstate="email"/>
          <a:stretch>
            <a:fillRect/>
          </a:stretch>
        </p:blipFill>
        <p:spPr>
          <a:xfrm>
            <a:off x="7215206" y="4143380"/>
            <a:ext cx="1643075" cy="1643074"/>
          </a:xfrm>
          <a:prstGeom prst="rect">
            <a:avLst/>
          </a:prstGeom>
          <a:ln>
            <a:noFill/>
          </a:ln>
          <a:effectLst>
            <a:outerShdw blurRad="190500" algn="tl" rotWithShape="0">
              <a:srgbClr val="000000">
                <a:alpha val="70000"/>
              </a:srgbClr>
            </a:outerShdw>
          </a:effectLst>
        </p:spPr>
      </p:pic>
      <p:cxnSp>
        <p:nvCxnSpPr>
          <p:cNvPr id="7" name="Straight Connector 6"/>
          <p:cNvCxnSpPr/>
          <p:nvPr/>
        </p:nvCxnSpPr>
        <p:spPr>
          <a:xfrm rot="16200000" flipH="1">
            <a:off x="7143768" y="1785926"/>
            <a:ext cx="1714512" cy="1571636"/>
          </a:xfrm>
          <a:prstGeom prst="line">
            <a:avLst/>
          </a:prstGeom>
          <a:ln>
            <a:solidFill>
              <a:schemeClr val="tx1"/>
            </a:solidFill>
          </a:ln>
          <a:effectLst>
            <a:glow rad="63500">
              <a:schemeClr val="accent3">
                <a:satMod val="175000"/>
                <a:alpha val="40000"/>
              </a:schemeClr>
            </a:glow>
            <a:innerShdw blurRad="63500">
              <a:srgbClr val="FFFFFF">
                <a:alpha val="50000"/>
              </a:srgbClr>
            </a:innerShdw>
          </a:effectLst>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rot="5400000">
            <a:off x="7143768" y="1785926"/>
            <a:ext cx="1714512" cy="1571636"/>
          </a:xfrm>
          <a:prstGeom prst="line">
            <a:avLst/>
          </a:prstGeom>
          <a:ln>
            <a:solidFill>
              <a:schemeClr val="tx1"/>
            </a:solidFill>
          </a:ln>
          <a:effectLst>
            <a:glow rad="63500">
              <a:schemeClr val="accent3">
                <a:satMod val="175000"/>
                <a:alpha val="40000"/>
              </a:schemeClr>
            </a:glow>
            <a:innerShdw blurRad="63500">
              <a:srgbClr val="FFFFFF">
                <a:alpha val="50000"/>
              </a:srgbClr>
            </a:innerShdw>
          </a:effectLst>
        </p:spPr>
        <p:style>
          <a:lnRef idx="3">
            <a:schemeClr val="dk1"/>
          </a:lnRef>
          <a:fillRef idx="0">
            <a:schemeClr val="dk1"/>
          </a:fillRef>
          <a:effectRef idx="2">
            <a:schemeClr val="dk1"/>
          </a:effectRef>
          <a:fontRef idx="minor">
            <a:schemeClr val="tx1"/>
          </a:fontRef>
        </p:style>
      </p:cxnSp>
      <p:cxnSp>
        <p:nvCxnSpPr>
          <p:cNvPr id="9" name="Straight Connector 8"/>
          <p:cNvCxnSpPr/>
          <p:nvPr/>
        </p:nvCxnSpPr>
        <p:spPr>
          <a:xfrm rot="5400000">
            <a:off x="7215207" y="4143381"/>
            <a:ext cx="1643074" cy="1643073"/>
          </a:xfrm>
          <a:prstGeom prst="line">
            <a:avLst/>
          </a:prstGeom>
          <a:ln>
            <a:solidFill>
              <a:schemeClr val="tx1"/>
            </a:solidFill>
          </a:ln>
          <a:effectLst>
            <a:glow rad="63500">
              <a:schemeClr val="accent4">
                <a:satMod val="175000"/>
                <a:alpha val="40000"/>
              </a:schemeClr>
            </a:glow>
            <a:innerShdw blurRad="63500">
              <a:srgbClr val="FFFFFF">
                <a:alpha val="50000"/>
              </a:srgbClr>
            </a:innerShdw>
          </a:effectLst>
        </p:spPr>
        <p:style>
          <a:lnRef idx="3">
            <a:schemeClr val="dk1"/>
          </a:lnRef>
          <a:fillRef idx="0">
            <a:schemeClr val="dk1"/>
          </a:fillRef>
          <a:effectRef idx="2">
            <a:schemeClr val="dk1"/>
          </a:effectRef>
          <a:fontRef idx="minor">
            <a:schemeClr val="tx1"/>
          </a:fontRef>
        </p:style>
      </p:cxnSp>
      <p:cxnSp>
        <p:nvCxnSpPr>
          <p:cNvPr id="10" name="Straight Connector 9"/>
          <p:cNvCxnSpPr/>
          <p:nvPr/>
        </p:nvCxnSpPr>
        <p:spPr>
          <a:xfrm rot="16200000" flipH="1">
            <a:off x="7179488" y="4179099"/>
            <a:ext cx="1643074" cy="1571636"/>
          </a:xfrm>
          <a:prstGeom prst="line">
            <a:avLst/>
          </a:prstGeom>
          <a:ln>
            <a:solidFill>
              <a:schemeClr val="tx1"/>
            </a:solidFill>
          </a:ln>
          <a:effectLst>
            <a:glow rad="63500">
              <a:schemeClr val="accent3">
                <a:satMod val="175000"/>
                <a:alpha val="40000"/>
              </a:schemeClr>
            </a:glow>
            <a:innerShdw blurRad="63500">
              <a:srgbClr val="FFFFFF">
                <a:alpha val="50000"/>
              </a:srgbClr>
            </a:innerShdw>
          </a:effectLst>
        </p:spPr>
        <p:style>
          <a:lnRef idx="3">
            <a:schemeClr val="dk1"/>
          </a:lnRef>
          <a:fillRef idx="0">
            <a:schemeClr val="dk1"/>
          </a:fillRef>
          <a:effectRef idx="2">
            <a:schemeClr val="dk1"/>
          </a:effectRef>
          <a:fontRef idx="minor">
            <a:schemeClr val="tx1"/>
          </a:fontRef>
        </p:style>
      </p:cxnSp>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14282" y="4214818"/>
            <a:ext cx="6858048" cy="1384995"/>
          </a:xfrm>
          <a:prstGeom prst="rect">
            <a:avLst/>
          </a:prstGeom>
        </p:spPr>
        <p:txBody>
          <a:bodyPr wrap="square">
            <a:spAutoFit/>
          </a:bodyPr>
          <a:lstStyle/>
          <a:p>
            <a:pPr algn="just">
              <a:buFont typeface="Wingdings" pitchFamily="2" charset="2"/>
              <a:buChar char="ü"/>
            </a:pPr>
            <a:r>
              <a:rPr lang="en-US" sz="2800" spc="-150" dirty="0" smtClean="0">
                <a:solidFill>
                  <a:srgbClr val="006600">
                    <a:alpha val="49000"/>
                  </a:srgbClr>
                </a:solidFill>
                <a:latin typeface="Bernard MT Condensed" pitchFamily="18" charset="0"/>
                <a:cs typeface="Times New Roman" pitchFamily="18" charset="0"/>
              </a:rPr>
              <a:t> Moderately increased dosages are safe if needed or required, but larger amounts may cause a laxative effect</a:t>
            </a:r>
          </a:p>
        </p:txBody>
      </p:sp>
      <p:sp>
        <p:nvSpPr>
          <p:cNvPr id="7" name="Rectangle 4"/>
          <p:cNvSpPr>
            <a:spLocks noChangeArrowheads="1"/>
          </p:cNvSpPr>
          <p:nvPr/>
        </p:nvSpPr>
        <p:spPr bwMode="auto">
          <a:xfrm>
            <a:off x="214282" y="2214554"/>
            <a:ext cx="6929486"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fontAlgn="base">
              <a:spcBef>
                <a:spcPct val="0"/>
              </a:spcBef>
              <a:spcAft>
                <a:spcPct val="0"/>
              </a:spcAft>
              <a:buFont typeface="Wingdings" pitchFamily="2" charset="2"/>
              <a:buChar char="ü"/>
            </a:pPr>
            <a:r>
              <a:rPr lang="en-US" sz="2800" spc="-150" dirty="0" smtClean="0">
                <a:solidFill>
                  <a:srgbClr val="006600">
                    <a:alpha val="49000"/>
                  </a:srgbClr>
                </a:solidFill>
                <a:latin typeface="Bernard MT Condensed" pitchFamily="18" charset="0"/>
                <a:cs typeface="Times New Roman" pitchFamily="18" charset="0"/>
              </a:rPr>
              <a:t> It is not recommended for children upto 7 yrs, pregnant and lactating women</a:t>
            </a:r>
          </a:p>
        </p:txBody>
      </p:sp>
      <p:sp>
        <p:nvSpPr>
          <p:cNvPr id="8" name="Rectangle 1"/>
          <p:cNvSpPr>
            <a:spLocks noChangeArrowheads="1"/>
          </p:cNvSpPr>
          <p:nvPr/>
        </p:nvSpPr>
        <p:spPr bwMode="auto">
          <a:xfrm>
            <a:off x="1285852" y="285728"/>
            <a:ext cx="6902852" cy="584775"/>
          </a:xfrm>
          <a:prstGeom prst="rect">
            <a:avLst/>
          </a:prstGeom>
          <a:no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3200" b="1" dirty="0" smtClean="0">
                <a:solidFill>
                  <a:srgbClr val="008000"/>
                </a:solidFill>
                <a:effectLst>
                  <a:outerShdw blurRad="38100" dist="38100" dir="2700000" algn="tl">
                    <a:srgbClr val="000000">
                      <a:alpha val="43137"/>
                    </a:srgbClr>
                  </a:outerShdw>
                </a:effectLst>
                <a:latin typeface="Algerian" pitchFamily="82" charset="0"/>
                <a:ea typeface="+mj-ea"/>
                <a:cs typeface="+mj-cs"/>
              </a:rPr>
              <a:t>Dos’ &amp; Don’ts while taking kapd</a:t>
            </a:r>
          </a:p>
        </p:txBody>
      </p:sp>
      <p:pic>
        <p:nvPicPr>
          <p:cNvPr id="11" name="Picture 10" descr="bld154315.jpg"/>
          <p:cNvPicPr>
            <a:picLocks noChangeAspect="1"/>
          </p:cNvPicPr>
          <p:nvPr/>
        </p:nvPicPr>
        <p:blipFill>
          <a:blip r:embed="rId2"/>
          <a:srcRect/>
          <a:stretch>
            <a:fillRect/>
          </a:stretch>
        </p:blipFill>
        <p:spPr>
          <a:xfrm>
            <a:off x="7143768" y="4214818"/>
            <a:ext cx="1643074" cy="1500199"/>
          </a:xfrm>
          <a:prstGeom prst="rect">
            <a:avLst/>
          </a:prstGeom>
          <a:ln>
            <a:noFill/>
          </a:ln>
          <a:effectLst>
            <a:outerShdw blurRad="292100" dist="139700" dir="2700000" algn="tl" rotWithShape="0">
              <a:srgbClr val="333333">
                <a:alpha val="65000"/>
              </a:srgbClr>
            </a:outerShdw>
          </a:effectLst>
        </p:spPr>
      </p:pic>
      <p:pic>
        <p:nvPicPr>
          <p:cNvPr id="14" name="Picture 13" descr="toxic-chemicals-in-water.jpg"/>
          <p:cNvPicPr>
            <a:picLocks noChangeAspect="1"/>
          </p:cNvPicPr>
          <p:nvPr/>
        </p:nvPicPr>
        <p:blipFill>
          <a:blip r:embed="rId3" cstate="email"/>
          <a:stretch>
            <a:fillRect/>
          </a:stretch>
        </p:blipFill>
        <p:spPr>
          <a:xfrm>
            <a:off x="7215206" y="2000240"/>
            <a:ext cx="1661278" cy="1357322"/>
          </a:xfrm>
          <a:prstGeom prst="rect">
            <a:avLst/>
          </a:prstGeom>
          <a:ln>
            <a:noFill/>
          </a:ln>
          <a:effectLst>
            <a:outerShdw blurRad="292100" dist="139700" dir="2700000" algn="tl" rotWithShape="0">
              <a:srgbClr val="333333">
                <a:alpha val="65000"/>
              </a:srgbClr>
            </a:outerShdw>
          </a:effectLst>
        </p:spPr>
      </p:pic>
      <p:cxnSp>
        <p:nvCxnSpPr>
          <p:cNvPr id="17" name="Straight Connector 16"/>
          <p:cNvCxnSpPr/>
          <p:nvPr/>
        </p:nvCxnSpPr>
        <p:spPr>
          <a:xfrm>
            <a:off x="7215206" y="2000240"/>
            <a:ext cx="1643074" cy="1357322"/>
          </a:xfrm>
          <a:prstGeom prst="line">
            <a:avLst/>
          </a:prstGeom>
          <a:ln>
            <a:solidFill>
              <a:schemeClr val="tx1"/>
            </a:solidFill>
          </a:ln>
          <a:effectLst>
            <a:glow rad="63500">
              <a:schemeClr val="accent3">
                <a:satMod val="175000"/>
                <a:alpha val="40000"/>
              </a:schemeClr>
            </a:glow>
          </a:effectLst>
        </p:spPr>
        <p:style>
          <a:lnRef idx="2">
            <a:schemeClr val="dk1"/>
          </a:lnRef>
          <a:fillRef idx="0">
            <a:schemeClr val="dk1"/>
          </a:fillRef>
          <a:effectRef idx="1">
            <a:schemeClr val="dk1"/>
          </a:effectRef>
          <a:fontRef idx="minor">
            <a:schemeClr val="tx1"/>
          </a:fontRef>
        </p:style>
      </p:cxnSp>
      <p:cxnSp>
        <p:nvCxnSpPr>
          <p:cNvPr id="18" name="Straight Connector 17"/>
          <p:cNvCxnSpPr/>
          <p:nvPr/>
        </p:nvCxnSpPr>
        <p:spPr>
          <a:xfrm>
            <a:off x="7143768" y="4214819"/>
            <a:ext cx="1643074" cy="1428760"/>
          </a:xfrm>
          <a:prstGeom prst="line">
            <a:avLst/>
          </a:prstGeom>
          <a:ln>
            <a:solidFill>
              <a:schemeClr val="tx1"/>
            </a:solidFill>
          </a:ln>
          <a:effectLst>
            <a:glow rad="63500">
              <a:schemeClr val="accent3">
                <a:satMod val="175000"/>
                <a:alpha val="40000"/>
              </a:schemeClr>
            </a:glow>
          </a:effectLst>
        </p:spPr>
        <p:style>
          <a:lnRef idx="2">
            <a:schemeClr val="dk1"/>
          </a:lnRef>
          <a:fillRef idx="0">
            <a:schemeClr val="dk1"/>
          </a:fillRef>
          <a:effectRef idx="1">
            <a:schemeClr val="dk1"/>
          </a:effectRef>
          <a:fontRef idx="minor">
            <a:schemeClr val="tx1"/>
          </a:fontRef>
        </p:style>
      </p:cxnSp>
      <p:cxnSp>
        <p:nvCxnSpPr>
          <p:cNvPr id="22" name="Straight Connector 21"/>
          <p:cNvCxnSpPr/>
          <p:nvPr/>
        </p:nvCxnSpPr>
        <p:spPr>
          <a:xfrm flipV="1">
            <a:off x="7215206" y="2000240"/>
            <a:ext cx="1643074" cy="1357322"/>
          </a:xfrm>
          <a:prstGeom prst="line">
            <a:avLst/>
          </a:prstGeom>
          <a:ln>
            <a:solidFill>
              <a:schemeClr val="tx1"/>
            </a:solidFill>
          </a:ln>
          <a:effectLst>
            <a:glow rad="63500">
              <a:schemeClr val="accent3">
                <a:satMod val="175000"/>
                <a:alpha val="40000"/>
              </a:schemeClr>
            </a:glow>
          </a:effectLst>
        </p:spPr>
        <p:style>
          <a:lnRef idx="2">
            <a:schemeClr val="dk1"/>
          </a:lnRef>
          <a:fillRef idx="0">
            <a:schemeClr val="dk1"/>
          </a:fillRef>
          <a:effectRef idx="1">
            <a:schemeClr val="dk1"/>
          </a:effectRef>
          <a:fontRef idx="minor">
            <a:schemeClr val="tx1"/>
          </a:fontRef>
        </p:style>
      </p:cxnSp>
      <p:cxnSp>
        <p:nvCxnSpPr>
          <p:cNvPr id="26" name="Straight Connector 25"/>
          <p:cNvCxnSpPr/>
          <p:nvPr/>
        </p:nvCxnSpPr>
        <p:spPr>
          <a:xfrm flipV="1">
            <a:off x="7143768" y="4214819"/>
            <a:ext cx="1571636" cy="1500198"/>
          </a:xfrm>
          <a:prstGeom prst="line">
            <a:avLst/>
          </a:prstGeom>
          <a:ln>
            <a:solidFill>
              <a:schemeClr val="tx1"/>
            </a:solidFill>
          </a:ln>
          <a:effectLst>
            <a:glow rad="63500">
              <a:schemeClr val="accent3">
                <a:satMod val="175000"/>
                <a:alpha val="40000"/>
              </a:schemeClr>
            </a:glow>
          </a:effectLst>
        </p:spPr>
        <p:style>
          <a:lnRef idx="2">
            <a:schemeClr val="dk1"/>
          </a:lnRef>
          <a:fillRef idx="0">
            <a:schemeClr val="dk1"/>
          </a:fillRef>
          <a:effectRef idx="1">
            <a:schemeClr val="dk1"/>
          </a:effectRef>
          <a:fontRef idx="minor">
            <a:schemeClr val="tx1"/>
          </a:fontRef>
        </p:style>
      </p:cxnSp>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
          <p:cNvSpPr>
            <a:spLocks noChangeArrowheads="1"/>
          </p:cNvSpPr>
          <p:nvPr/>
        </p:nvSpPr>
        <p:spPr bwMode="auto">
          <a:xfrm>
            <a:off x="285720" y="1928802"/>
            <a:ext cx="8429684"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 typeface="Wingdings" pitchFamily="2" charset="2"/>
              <a:buChar char="ü"/>
              <a:tabLst/>
            </a:pPr>
            <a:r>
              <a:rPr lang="en-US" sz="2800" spc="-150" dirty="0" smtClean="0">
                <a:solidFill>
                  <a:srgbClr val="006600">
                    <a:alpha val="49000"/>
                  </a:srgbClr>
                </a:solidFill>
                <a:latin typeface="Bernard MT Condensed" pitchFamily="18" charset="0"/>
                <a:cs typeface="Times New Roman" pitchFamily="18" charset="0"/>
              </a:rPr>
              <a:t> It is extremely essential to drink a plenty of water throughout the day.  Drink minimum 3 liters of water.</a:t>
            </a:r>
          </a:p>
        </p:txBody>
      </p:sp>
      <p:sp>
        <p:nvSpPr>
          <p:cNvPr id="3" name="Rectangle 2"/>
          <p:cNvSpPr>
            <a:spLocks noChangeArrowheads="1"/>
          </p:cNvSpPr>
          <p:nvPr/>
        </p:nvSpPr>
        <p:spPr bwMode="auto">
          <a:xfrm>
            <a:off x="285720" y="3429000"/>
            <a:ext cx="8429684"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 typeface="Wingdings" pitchFamily="2" charset="2"/>
              <a:buChar char="ü"/>
              <a:tabLst/>
            </a:pPr>
            <a:r>
              <a:rPr lang="en-US" sz="2800" spc="-150" dirty="0" smtClean="0">
                <a:solidFill>
                  <a:srgbClr val="006600">
                    <a:alpha val="49000"/>
                  </a:srgbClr>
                </a:solidFill>
                <a:latin typeface="Bernard MT Condensed" pitchFamily="18" charset="0"/>
                <a:cs typeface="Times New Roman" pitchFamily="18" charset="0"/>
              </a:rPr>
              <a:t> For better results use KAPD twice daily for 6-12 months.</a:t>
            </a:r>
          </a:p>
        </p:txBody>
      </p:sp>
      <p:sp>
        <p:nvSpPr>
          <p:cNvPr id="4" name="Rectangle 1"/>
          <p:cNvSpPr>
            <a:spLocks noChangeArrowheads="1"/>
          </p:cNvSpPr>
          <p:nvPr/>
        </p:nvSpPr>
        <p:spPr bwMode="auto">
          <a:xfrm>
            <a:off x="1285852" y="285728"/>
            <a:ext cx="6902852" cy="584775"/>
          </a:xfrm>
          <a:prstGeom prst="rect">
            <a:avLst/>
          </a:prstGeom>
          <a:no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3200" b="1" dirty="0" smtClean="0">
                <a:solidFill>
                  <a:srgbClr val="008000"/>
                </a:solidFill>
                <a:effectLst>
                  <a:outerShdw blurRad="38100" dist="38100" dir="2700000" algn="tl">
                    <a:srgbClr val="000000">
                      <a:alpha val="43137"/>
                    </a:srgbClr>
                  </a:outerShdw>
                </a:effectLst>
                <a:latin typeface="Algerian" pitchFamily="82" charset="0"/>
                <a:ea typeface="+mj-ea"/>
                <a:cs typeface="+mj-cs"/>
              </a:rPr>
              <a:t>Dos’ &amp; Don’ts while taking kapd</a:t>
            </a:r>
          </a:p>
        </p:txBody>
      </p:sp>
      <p:pic>
        <p:nvPicPr>
          <p:cNvPr id="6" name="Picture 5" descr="DSC_0043.JPG"/>
          <p:cNvPicPr>
            <a:picLocks noChangeAspect="1"/>
          </p:cNvPicPr>
          <p:nvPr/>
        </p:nvPicPr>
        <p:blipFill>
          <a:blip r:embed="rId2" cstate="email">
            <a:lum bright="20000"/>
          </a:blip>
          <a:srcRect l="21093" r="21094"/>
          <a:stretch>
            <a:fillRect/>
          </a:stretch>
        </p:blipFill>
        <p:spPr>
          <a:xfrm>
            <a:off x="2714612" y="4000504"/>
            <a:ext cx="3143272" cy="2564282"/>
          </a:xfrm>
          <a:prstGeom prst="rect">
            <a:avLst/>
          </a:prstGeom>
        </p:spPr>
      </p:pic>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28596" y="642918"/>
            <a:ext cx="8102628" cy="1988223"/>
          </a:xfrm>
        </p:spPr>
        <p:txBody>
          <a:bodyPr/>
          <a:lstStyle/>
          <a:p>
            <a:pPr algn="ctr"/>
            <a:r>
              <a:rPr lang="en-US" sz="3200" dirty="0" smtClean="0">
                <a:solidFill>
                  <a:srgbClr val="006600">
                    <a:alpha val="49000"/>
                  </a:srgbClr>
                </a:solidFill>
                <a:latin typeface="Bernard MT Condensed" pitchFamily="18" charset="0"/>
                <a:ea typeface="+mn-ea"/>
                <a:cs typeface="Times New Roman" pitchFamily="18" charset="0"/>
              </a:rPr>
              <a:t>Keva Anti Pollution Drops (KAPD) is a quality product introduced first time in India</a:t>
            </a:r>
            <a:br>
              <a:rPr lang="en-US" sz="3200" dirty="0" smtClean="0">
                <a:solidFill>
                  <a:srgbClr val="006600">
                    <a:alpha val="49000"/>
                  </a:srgbClr>
                </a:solidFill>
                <a:latin typeface="Bernard MT Condensed" pitchFamily="18" charset="0"/>
                <a:ea typeface="+mn-ea"/>
                <a:cs typeface="Times New Roman" pitchFamily="18" charset="0"/>
              </a:rPr>
            </a:br>
            <a:r>
              <a:rPr lang="en-US" sz="3200" dirty="0" smtClean="0">
                <a:solidFill>
                  <a:srgbClr val="006600">
                    <a:alpha val="49000"/>
                  </a:srgbClr>
                </a:solidFill>
                <a:latin typeface="Bernard MT Condensed" pitchFamily="18" charset="0"/>
                <a:ea typeface="+mn-ea"/>
                <a:cs typeface="Times New Roman" pitchFamily="18" charset="0"/>
              </a:rPr>
              <a:t>in joint venture with </a:t>
            </a:r>
            <a:br>
              <a:rPr lang="en-US" sz="3200" dirty="0" smtClean="0">
                <a:solidFill>
                  <a:srgbClr val="006600">
                    <a:alpha val="49000"/>
                  </a:srgbClr>
                </a:solidFill>
                <a:latin typeface="Bernard MT Condensed" pitchFamily="18" charset="0"/>
                <a:ea typeface="+mn-ea"/>
                <a:cs typeface="Times New Roman" pitchFamily="18" charset="0"/>
              </a:rPr>
            </a:br>
            <a:r>
              <a:rPr lang="en-US" sz="3200" b="1" dirty="0" smtClean="0">
                <a:solidFill>
                  <a:srgbClr val="008000"/>
                </a:solidFill>
                <a:effectLst>
                  <a:outerShdw blurRad="38100" dist="38100" dir="2700000" algn="tl">
                    <a:srgbClr val="000000">
                      <a:alpha val="43137"/>
                    </a:srgbClr>
                  </a:outerShdw>
                </a:effectLst>
                <a:latin typeface="Algerian" pitchFamily="82" charset="0"/>
              </a:rPr>
              <a:t>KANID BIOTECH</a:t>
            </a:r>
            <a:br>
              <a:rPr lang="en-US" sz="3200" b="1" dirty="0" smtClean="0">
                <a:solidFill>
                  <a:srgbClr val="008000"/>
                </a:solidFill>
                <a:effectLst>
                  <a:outerShdw blurRad="38100" dist="38100" dir="2700000" algn="tl">
                    <a:srgbClr val="000000">
                      <a:alpha val="43137"/>
                    </a:srgbClr>
                  </a:outerShdw>
                </a:effectLst>
                <a:latin typeface="Algerian" pitchFamily="82" charset="0"/>
              </a:rPr>
            </a:br>
            <a:r>
              <a:rPr lang="en-US" sz="3200" dirty="0" smtClean="0">
                <a:solidFill>
                  <a:srgbClr val="006600">
                    <a:alpha val="49000"/>
                  </a:srgbClr>
                </a:solidFill>
                <a:latin typeface="Bernard MT Condensed" pitchFamily="18" charset="0"/>
                <a:ea typeface="+mn-ea"/>
                <a:cs typeface="Times New Roman" pitchFamily="18" charset="0"/>
              </a:rPr>
              <a:t>based in </a:t>
            </a:r>
            <a:br>
              <a:rPr lang="en-US" sz="3200" dirty="0" smtClean="0">
                <a:solidFill>
                  <a:srgbClr val="006600">
                    <a:alpha val="49000"/>
                  </a:srgbClr>
                </a:solidFill>
                <a:latin typeface="Bernard MT Condensed" pitchFamily="18" charset="0"/>
                <a:ea typeface="+mn-ea"/>
                <a:cs typeface="Times New Roman" pitchFamily="18" charset="0"/>
              </a:rPr>
            </a:br>
            <a:r>
              <a:rPr lang="en-US" sz="3200" b="1" dirty="0" smtClean="0">
                <a:solidFill>
                  <a:srgbClr val="008000"/>
                </a:solidFill>
                <a:effectLst>
                  <a:outerShdw blurRad="38100" dist="38100" dir="2700000" algn="tl">
                    <a:srgbClr val="000000">
                      <a:alpha val="43137"/>
                    </a:srgbClr>
                  </a:outerShdw>
                </a:effectLst>
                <a:latin typeface="Algerian" pitchFamily="82" charset="0"/>
              </a:rPr>
              <a:t>TOKYO, JAPAN</a:t>
            </a:r>
          </a:p>
        </p:txBody>
      </p:sp>
      <p:pic>
        <p:nvPicPr>
          <p:cNvPr id="6" name="Picture 5" descr="japan building.jpg"/>
          <p:cNvPicPr>
            <a:picLocks noChangeAspect="1"/>
          </p:cNvPicPr>
          <p:nvPr/>
        </p:nvPicPr>
        <p:blipFill>
          <a:blip r:embed="rId2"/>
          <a:stretch>
            <a:fillRect/>
          </a:stretch>
        </p:blipFill>
        <p:spPr>
          <a:xfrm>
            <a:off x="2285984" y="3286124"/>
            <a:ext cx="4500594" cy="337544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28596" y="0"/>
            <a:ext cx="8102628" cy="1676400"/>
          </a:xfrm>
        </p:spPr>
        <p:txBody>
          <a:bodyPr/>
          <a:lstStyle/>
          <a:p>
            <a:pPr algn="ctr"/>
            <a:r>
              <a:rPr lang="en-US" sz="3200" b="1" dirty="0" smtClean="0">
                <a:solidFill>
                  <a:srgbClr val="008000"/>
                </a:solidFill>
                <a:effectLst>
                  <a:outerShdw blurRad="38100" dist="38100" dir="2700000" algn="tl">
                    <a:srgbClr val="000000">
                      <a:alpha val="43137"/>
                    </a:srgbClr>
                  </a:outerShdw>
                </a:effectLst>
              </a:rPr>
              <a:t>KANID</a:t>
            </a:r>
            <a:r>
              <a:rPr lang="en-US" dirty="0" smtClean="0">
                <a:effectLst>
                  <a:outerShdw blurRad="38100" dist="38100" dir="2700000" algn="tl">
                    <a:srgbClr val="000000">
                      <a:alpha val="43137"/>
                    </a:srgbClr>
                  </a:outerShdw>
                </a:effectLst>
              </a:rPr>
              <a:t> </a:t>
            </a:r>
            <a:r>
              <a:rPr lang="en-US" sz="3200" b="1" dirty="0" smtClean="0">
                <a:solidFill>
                  <a:srgbClr val="008000"/>
                </a:solidFill>
                <a:effectLst>
                  <a:outerShdw blurRad="38100" dist="38100" dir="2700000" algn="tl">
                    <a:srgbClr val="000000">
                      <a:alpha val="43137"/>
                    </a:srgbClr>
                  </a:outerShdw>
                </a:effectLst>
              </a:rPr>
              <a:t>BIOTECH is a leading &amp; renowned name in Japanese ancient herbs in Japan as well as the entire world</a:t>
            </a:r>
          </a:p>
        </p:txBody>
      </p:sp>
      <p:pic>
        <p:nvPicPr>
          <p:cNvPr id="10" name="Picture 9" descr="office3.jpg"/>
          <p:cNvPicPr/>
          <p:nvPr/>
        </p:nvPicPr>
        <p:blipFill>
          <a:blip r:embed="rId2" cstate="email"/>
          <a:stretch>
            <a:fillRect/>
          </a:stretch>
        </p:blipFill>
        <p:spPr>
          <a:xfrm rot="21310213">
            <a:off x="447180" y="1928374"/>
            <a:ext cx="3500462" cy="2286016"/>
          </a:xfrm>
          <a:prstGeom prst="rect">
            <a:avLst/>
          </a:prstGeom>
          <a:solidFill>
            <a:srgbClr val="FFFFFF">
              <a:shade val="85000"/>
            </a:srgbClr>
          </a:solidFill>
          <a:ln w="88900" cap="sq">
            <a:solidFill>
              <a:schemeClr val="accent1">
                <a:lumMod val="60000"/>
                <a:lumOff val="4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2" name="Picture 11" descr="office2.jpg"/>
          <p:cNvPicPr/>
          <p:nvPr/>
        </p:nvPicPr>
        <p:blipFill>
          <a:blip r:embed="rId3" cstate="email"/>
          <a:stretch>
            <a:fillRect/>
          </a:stretch>
        </p:blipFill>
        <p:spPr>
          <a:xfrm rot="21368894">
            <a:off x="1086115" y="4065104"/>
            <a:ext cx="3500462" cy="2507168"/>
          </a:xfrm>
          <a:prstGeom prst="rect">
            <a:avLst/>
          </a:prstGeom>
          <a:solidFill>
            <a:srgbClr val="FFFFFF">
              <a:shade val="85000"/>
            </a:srgbClr>
          </a:solidFill>
          <a:ln w="88900" cap="sq">
            <a:solidFill>
              <a:schemeClr val="accent1">
                <a:lumMod val="60000"/>
                <a:lumOff val="4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3" name="Picture 12" descr="office5.jpg"/>
          <p:cNvPicPr/>
          <p:nvPr/>
        </p:nvPicPr>
        <p:blipFill>
          <a:blip r:embed="rId4" cstate="email"/>
          <a:stretch>
            <a:fillRect/>
          </a:stretch>
        </p:blipFill>
        <p:spPr>
          <a:xfrm rot="883496">
            <a:off x="4885567" y="3935723"/>
            <a:ext cx="3643338" cy="2500330"/>
          </a:xfrm>
          <a:prstGeom prst="rect">
            <a:avLst/>
          </a:prstGeom>
          <a:solidFill>
            <a:srgbClr val="FFFFFF">
              <a:shade val="85000"/>
            </a:srgbClr>
          </a:solidFill>
          <a:ln w="88900" cap="sq">
            <a:solidFill>
              <a:schemeClr val="accent1">
                <a:lumMod val="60000"/>
                <a:lumOff val="4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4" name="Picture 13" descr="japan office1.jpg"/>
          <p:cNvPicPr/>
          <p:nvPr/>
        </p:nvPicPr>
        <p:blipFill>
          <a:blip r:embed="rId5" cstate="email"/>
          <a:srcRect/>
          <a:stretch>
            <a:fillRect/>
          </a:stretch>
        </p:blipFill>
        <p:spPr>
          <a:xfrm rot="406189">
            <a:off x="4429124" y="1936345"/>
            <a:ext cx="3643338" cy="2286016"/>
          </a:xfrm>
          <a:prstGeom prst="rect">
            <a:avLst/>
          </a:prstGeom>
          <a:solidFill>
            <a:srgbClr val="FFFFFF">
              <a:shade val="85000"/>
            </a:srgbClr>
          </a:solidFill>
          <a:ln w="88900" cap="sq">
            <a:solidFill>
              <a:schemeClr val="accent1">
                <a:lumMod val="60000"/>
                <a:lumOff val="4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28662" y="214290"/>
            <a:ext cx="7315200" cy="1214422"/>
          </a:xfrm>
        </p:spPr>
        <p:txBody>
          <a:bodyPr/>
          <a:lstStyle/>
          <a:p>
            <a:pPr algn="ctr"/>
            <a:r>
              <a:rPr lang="en-US" sz="3600" b="1" dirty="0" smtClean="0">
                <a:solidFill>
                  <a:srgbClr val="008000"/>
                </a:solidFill>
                <a:effectLst>
                  <a:outerShdw blurRad="38100" dist="38100" dir="2700000" algn="tl">
                    <a:srgbClr val="000000">
                      <a:alpha val="43137"/>
                    </a:srgbClr>
                  </a:outerShdw>
                </a:effectLst>
                <a:latin typeface="Algerian" pitchFamily="82" charset="0"/>
              </a:rPr>
              <a:t>Health Problems</a:t>
            </a:r>
          </a:p>
        </p:txBody>
      </p:sp>
      <p:sp>
        <p:nvSpPr>
          <p:cNvPr id="3" name="Subtitle 2"/>
          <p:cNvSpPr>
            <a:spLocks noGrp="1"/>
          </p:cNvSpPr>
          <p:nvPr>
            <p:ph type="subTitle" idx="1"/>
          </p:nvPr>
        </p:nvSpPr>
        <p:spPr>
          <a:xfrm>
            <a:off x="500034" y="1571612"/>
            <a:ext cx="8072494" cy="2000264"/>
          </a:xfrm>
        </p:spPr>
        <p:txBody>
          <a:bodyPr>
            <a:noAutofit/>
          </a:bodyPr>
          <a:lstStyle/>
          <a:p>
            <a:pPr algn="just"/>
            <a:r>
              <a:rPr lang="en-US" sz="3200" spc="-150" dirty="0" smtClean="0">
                <a:solidFill>
                  <a:srgbClr val="006600">
                    <a:alpha val="49000"/>
                  </a:srgbClr>
                </a:solidFill>
                <a:latin typeface="Bernard MT Condensed" pitchFamily="18" charset="0"/>
                <a:cs typeface="Times New Roman" pitchFamily="18" charset="0"/>
              </a:rPr>
              <a:t>Cough, cold, fever, flu, etc. have become common daily problems from which we are not being able to see any respite.</a:t>
            </a:r>
          </a:p>
        </p:txBody>
      </p:sp>
      <p:pic>
        <p:nvPicPr>
          <p:cNvPr id="5" name="Picture 4" descr="115_common_cold.jpg"/>
          <p:cNvPicPr>
            <a:picLocks noChangeAspect="1"/>
          </p:cNvPicPr>
          <p:nvPr/>
        </p:nvPicPr>
        <p:blipFill>
          <a:blip r:embed="rId2" cstate="email"/>
          <a:stretch>
            <a:fillRect/>
          </a:stretch>
        </p:blipFill>
        <p:spPr>
          <a:xfrm>
            <a:off x="1285852" y="3786190"/>
            <a:ext cx="2286016" cy="2087233"/>
          </a:xfrm>
          <a:prstGeom prst="rect">
            <a:avLst/>
          </a:prstGeom>
          <a:ln>
            <a:noFill/>
          </a:ln>
          <a:effectLst>
            <a:outerShdw blurRad="292100" dist="139700" dir="2700000" algn="tl" rotWithShape="0">
              <a:srgbClr val="333333">
                <a:alpha val="65000"/>
              </a:srgbClr>
            </a:outerShdw>
          </a:effectLst>
        </p:spPr>
      </p:pic>
      <p:pic>
        <p:nvPicPr>
          <p:cNvPr id="8" name="Picture 7" descr="stress-1.jpg"/>
          <p:cNvPicPr>
            <a:picLocks noChangeAspect="1"/>
          </p:cNvPicPr>
          <p:nvPr/>
        </p:nvPicPr>
        <p:blipFill>
          <a:blip r:embed="rId3" cstate="email"/>
          <a:stretch>
            <a:fillRect/>
          </a:stretch>
        </p:blipFill>
        <p:spPr>
          <a:xfrm>
            <a:off x="4714876" y="3786190"/>
            <a:ext cx="2503077" cy="2071702"/>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71472" y="214290"/>
            <a:ext cx="7500990" cy="1916785"/>
          </a:xfrm>
        </p:spPr>
        <p:txBody>
          <a:bodyPr/>
          <a:lstStyle/>
          <a:p>
            <a:pPr algn="ctr"/>
            <a:r>
              <a:rPr lang="en-US" sz="3200" b="1" dirty="0" smtClean="0">
                <a:solidFill>
                  <a:srgbClr val="008000"/>
                </a:solidFill>
                <a:effectLst>
                  <a:outerShdw blurRad="38100" dist="38100" dir="2700000" algn="tl">
                    <a:srgbClr val="000000">
                      <a:alpha val="43137"/>
                    </a:srgbClr>
                  </a:outerShdw>
                </a:effectLst>
              </a:rPr>
              <a:t>The staff of KANID BIOTECH is highly qualified &amp;  committed</a:t>
            </a:r>
            <a:endParaRPr lang="en-US" sz="3200" b="1" dirty="0">
              <a:solidFill>
                <a:srgbClr val="008000"/>
              </a:solidFill>
              <a:effectLst>
                <a:outerShdw blurRad="38100" dist="38100" dir="2700000" algn="tl">
                  <a:srgbClr val="000000">
                    <a:alpha val="43137"/>
                  </a:srgbClr>
                </a:outerShdw>
              </a:effectLst>
            </a:endParaRPr>
          </a:p>
        </p:txBody>
      </p:sp>
      <p:pic>
        <p:nvPicPr>
          <p:cNvPr id="8" name="Picture 7"/>
          <p:cNvPicPr/>
          <p:nvPr/>
        </p:nvPicPr>
        <p:blipFill>
          <a:blip r:embed="rId2" cstate="email"/>
          <a:srcRect/>
          <a:stretch>
            <a:fillRect/>
          </a:stretch>
        </p:blipFill>
        <p:spPr bwMode="auto">
          <a:xfrm rot="574906">
            <a:off x="2818483" y="2305538"/>
            <a:ext cx="2143140" cy="228601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Picture 8" descr="japan office5.jpg"/>
          <p:cNvPicPr/>
          <p:nvPr/>
        </p:nvPicPr>
        <p:blipFill>
          <a:blip r:embed="rId3" cstate="email"/>
          <a:stretch>
            <a:fillRect/>
          </a:stretch>
        </p:blipFill>
        <p:spPr>
          <a:xfrm rot="21194050">
            <a:off x="5274411" y="1912377"/>
            <a:ext cx="2286016" cy="235745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Picture 9" descr="japan office7.JPG"/>
          <p:cNvPicPr/>
          <p:nvPr/>
        </p:nvPicPr>
        <p:blipFill>
          <a:blip r:embed="rId4" cstate="email"/>
          <a:stretch>
            <a:fillRect/>
          </a:stretch>
        </p:blipFill>
        <p:spPr>
          <a:xfrm rot="21255277">
            <a:off x="326720" y="1890853"/>
            <a:ext cx="2214578" cy="235745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26" name="Picture 2"/>
          <p:cNvPicPr>
            <a:picLocks noChangeAspect="1" noChangeArrowheads="1"/>
          </p:cNvPicPr>
          <p:nvPr/>
        </p:nvPicPr>
        <p:blipFill>
          <a:blip r:embed="rId5" cstate="email"/>
          <a:srcRect/>
          <a:stretch>
            <a:fillRect/>
          </a:stretch>
        </p:blipFill>
        <p:spPr bwMode="auto">
          <a:xfrm rot="513077">
            <a:off x="6592024" y="4075353"/>
            <a:ext cx="2143140" cy="234774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3" name="Picture 12" descr="japan office3.jpg"/>
          <p:cNvPicPr>
            <a:picLocks noChangeAspect="1"/>
          </p:cNvPicPr>
          <p:nvPr/>
        </p:nvPicPr>
        <p:blipFill>
          <a:blip r:embed="rId6" cstate="email"/>
          <a:srcRect/>
          <a:stretch>
            <a:fillRect/>
          </a:stretch>
        </p:blipFill>
        <p:spPr>
          <a:xfrm rot="413580">
            <a:off x="438209" y="4358273"/>
            <a:ext cx="2500330" cy="193531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4" name="Picture 13" descr="japan office4.jpg"/>
          <p:cNvPicPr>
            <a:picLocks noChangeAspect="1"/>
          </p:cNvPicPr>
          <p:nvPr/>
        </p:nvPicPr>
        <p:blipFill>
          <a:blip r:embed="rId7" cstate="email"/>
          <a:srcRect/>
          <a:stretch>
            <a:fillRect/>
          </a:stretch>
        </p:blipFill>
        <p:spPr>
          <a:xfrm rot="469895">
            <a:off x="3406895" y="4325329"/>
            <a:ext cx="2806829" cy="228601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00034" y="214290"/>
            <a:ext cx="7315200" cy="1676400"/>
          </a:xfrm>
        </p:spPr>
        <p:txBody>
          <a:bodyPr/>
          <a:lstStyle/>
          <a:p>
            <a:pPr algn="ctr"/>
            <a:r>
              <a:rPr lang="en-US" b="1" dirty="0" smtClean="0">
                <a:solidFill>
                  <a:srgbClr val="008000"/>
                </a:solidFill>
                <a:effectLst>
                  <a:outerShdw blurRad="38100" dist="38100" dir="2700000" algn="tl">
                    <a:srgbClr val="000000">
                      <a:alpha val="43137"/>
                    </a:srgbClr>
                  </a:outerShdw>
                </a:effectLst>
              </a:rPr>
              <a:t>Scientific Board of KANID BIOTECH</a:t>
            </a:r>
            <a:endParaRPr lang="en-US" b="1" dirty="0">
              <a:solidFill>
                <a:srgbClr val="008000"/>
              </a:solidFill>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285720" y="4643446"/>
            <a:ext cx="2571768" cy="1571636"/>
          </a:xfrm>
        </p:spPr>
        <p:txBody>
          <a:bodyPr>
            <a:normAutofit fontScale="25000" lnSpcReduction="20000"/>
          </a:bodyPr>
          <a:lstStyle/>
          <a:p>
            <a:pPr algn="ctr">
              <a:lnSpc>
                <a:spcPct val="120000"/>
              </a:lnSpc>
              <a:spcBef>
                <a:spcPts val="0"/>
              </a:spcBef>
            </a:pPr>
            <a:r>
              <a:rPr lang="en-US" sz="9600" spc="-150" dirty="0" smtClean="0">
                <a:solidFill>
                  <a:srgbClr val="008000"/>
                </a:solidFill>
                <a:latin typeface="+mj-lt"/>
                <a:cs typeface="Times New Roman" pitchFamily="18" charset="0"/>
              </a:rPr>
              <a:t>DR. TAAKESHI KYOTAA </a:t>
            </a:r>
          </a:p>
          <a:p>
            <a:pPr algn="ctr">
              <a:lnSpc>
                <a:spcPct val="120000"/>
              </a:lnSpc>
              <a:spcBef>
                <a:spcPts val="0"/>
              </a:spcBef>
            </a:pPr>
            <a:r>
              <a:rPr lang="en-US" sz="9600" spc="-150" dirty="0" smtClean="0">
                <a:solidFill>
                  <a:srgbClr val="006600">
                    <a:alpha val="49000"/>
                  </a:srgbClr>
                </a:solidFill>
                <a:latin typeface="Bernard MT Condensed" pitchFamily="18" charset="0"/>
                <a:cs typeface="Times New Roman" pitchFamily="18" charset="0"/>
              </a:rPr>
              <a:t>PhD in Herbology/ Researcher- Natural &amp; Ancient Herbs</a:t>
            </a:r>
          </a:p>
          <a:p>
            <a:pPr>
              <a:lnSpc>
                <a:spcPct val="120000"/>
              </a:lnSpc>
              <a:spcBef>
                <a:spcPts val="0"/>
              </a:spcBef>
            </a:pPr>
            <a:endParaRPr lang="en-US" dirty="0"/>
          </a:p>
        </p:txBody>
      </p:sp>
      <p:pic>
        <p:nvPicPr>
          <p:cNvPr id="4" name="Picture 3" descr="chinese dr.-.jpg"/>
          <p:cNvPicPr>
            <a:picLocks noChangeAspect="1"/>
          </p:cNvPicPr>
          <p:nvPr/>
        </p:nvPicPr>
        <p:blipFill>
          <a:blip r:embed="rId2" cstate="email"/>
          <a:stretch>
            <a:fillRect/>
          </a:stretch>
        </p:blipFill>
        <p:spPr>
          <a:xfrm>
            <a:off x="571472" y="2071678"/>
            <a:ext cx="1857388" cy="236457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Picture 4" descr="japanese dr..jpg"/>
          <p:cNvPicPr>
            <a:picLocks noChangeAspect="1"/>
          </p:cNvPicPr>
          <p:nvPr/>
        </p:nvPicPr>
        <p:blipFill>
          <a:blip r:embed="rId3" cstate="email"/>
          <a:stretch>
            <a:fillRect/>
          </a:stretch>
        </p:blipFill>
        <p:spPr>
          <a:xfrm>
            <a:off x="6572264" y="2071678"/>
            <a:ext cx="1857388" cy="235745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5" descr="japanese office2.jpg"/>
          <p:cNvPicPr>
            <a:picLocks noChangeAspect="1"/>
          </p:cNvPicPr>
          <p:nvPr/>
        </p:nvPicPr>
        <p:blipFill>
          <a:blip r:embed="rId4" cstate="email"/>
          <a:stretch>
            <a:fillRect/>
          </a:stretch>
        </p:blipFill>
        <p:spPr>
          <a:xfrm>
            <a:off x="3450906" y="2071678"/>
            <a:ext cx="2121226" cy="235745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Rectangle 6"/>
          <p:cNvSpPr/>
          <p:nvPr/>
        </p:nvSpPr>
        <p:spPr>
          <a:xfrm>
            <a:off x="3071802" y="4714884"/>
            <a:ext cx="2714205" cy="830997"/>
          </a:xfrm>
          <a:prstGeom prst="rect">
            <a:avLst/>
          </a:prstGeom>
        </p:spPr>
        <p:txBody>
          <a:bodyPr wrap="square">
            <a:spAutoFit/>
          </a:bodyPr>
          <a:lstStyle/>
          <a:p>
            <a:pPr algn="ctr"/>
            <a:r>
              <a:rPr lang="en-US" sz="2400" spc="-150" dirty="0" smtClean="0">
                <a:solidFill>
                  <a:srgbClr val="008000"/>
                </a:solidFill>
                <a:latin typeface="+mj-lt"/>
                <a:cs typeface="Times New Roman" pitchFamily="18" charset="0"/>
              </a:rPr>
              <a:t>DR. CHO INOUE</a:t>
            </a:r>
          </a:p>
          <a:p>
            <a:pPr algn="ctr"/>
            <a:r>
              <a:rPr lang="en-US" sz="2400" spc="-150" dirty="0" smtClean="0">
                <a:solidFill>
                  <a:srgbClr val="006600">
                    <a:alpha val="49000"/>
                  </a:srgbClr>
                </a:solidFill>
                <a:latin typeface="Bernard MT Condensed" pitchFamily="18" charset="0"/>
                <a:cs typeface="Times New Roman" pitchFamily="18" charset="0"/>
              </a:rPr>
              <a:t>Expert  in Japanese Herbs</a:t>
            </a:r>
          </a:p>
        </p:txBody>
      </p:sp>
      <p:sp>
        <p:nvSpPr>
          <p:cNvPr id="8" name="Rectangle 7"/>
          <p:cNvSpPr/>
          <p:nvPr/>
        </p:nvSpPr>
        <p:spPr>
          <a:xfrm>
            <a:off x="6072198" y="4643446"/>
            <a:ext cx="2786083" cy="1938992"/>
          </a:xfrm>
          <a:prstGeom prst="rect">
            <a:avLst/>
          </a:prstGeom>
        </p:spPr>
        <p:txBody>
          <a:bodyPr wrap="square">
            <a:spAutoFit/>
          </a:bodyPr>
          <a:lstStyle/>
          <a:p>
            <a:pPr algn="ctr"/>
            <a:r>
              <a:rPr lang="en-US" sz="2400" spc="-150" dirty="0" smtClean="0">
                <a:solidFill>
                  <a:srgbClr val="008000"/>
                </a:solidFill>
                <a:latin typeface="+mj-lt"/>
                <a:cs typeface="Times New Roman" pitchFamily="18" charset="0"/>
              </a:rPr>
              <a:t>DR. DAI  SHIMIZU</a:t>
            </a:r>
          </a:p>
          <a:p>
            <a:pPr algn="ctr"/>
            <a:r>
              <a:rPr lang="en-US" sz="2400" spc="-150" dirty="0" smtClean="0">
                <a:solidFill>
                  <a:srgbClr val="006600">
                    <a:alpha val="49000"/>
                  </a:srgbClr>
                </a:solidFill>
                <a:latin typeface="Bernard MT Condensed" pitchFamily="18" charset="0"/>
                <a:cs typeface="Times New Roman" pitchFamily="18" charset="0"/>
              </a:rPr>
              <a:t>Practitioner &amp; Trainer in </a:t>
            </a:r>
            <a:r>
              <a:rPr lang="en-US" sz="2400" spc="-150" dirty="0" err="1" smtClean="0">
                <a:solidFill>
                  <a:srgbClr val="006600">
                    <a:alpha val="49000"/>
                  </a:srgbClr>
                </a:solidFill>
                <a:latin typeface="Bernard MT Condensed" pitchFamily="18" charset="0"/>
                <a:cs typeface="Times New Roman" pitchFamily="18" charset="0"/>
              </a:rPr>
              <a:t>Kanid</a:t>
            </a:r>
            <a:r>
              <a:rPr lang="en-US" sz="2400" spc="-150" dirty="0" smtClean="0">
                <a:solidFill>
                  <a:srgbClr val="006600">
                    <a:alpha val="49000"/>
                  </a:srgbClr>
                </a:solidFill>
                <a:latin typeface="Bernard MT Condensed" pitchFamily="18" charset="0"/>
                <a:cs typeface="Times New Roman" pitchFamily="18" charset="0"/>
              </a:rPr>
              <a:t> Biotech for use of natural  extracts in Medicine</a:t>
            </a:r>
          </a:p>
        </p:txBody>
      </p:sp>
    </p:spTree>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71472" y="214290"/>
            <a:ext cx="7315200" cy="857256"/>
          </a:xfrm>
          <a:effectLst>
            <a:outerShdw blurRad="50800" dist="38100" dir="5400000" algn="t" rotWithShape="0">
              <a:prstClr val="black">
                <a:alpha val="40000"/>
              </a:prstClr>
            </a:outerShdw>
          </a:effectLst>
        </p:spPr>
        <p:txBody>
          <a:bodyPr/>
          <a:lstStyle/>
          <a:p>
            <a:pPr algn="ctr"/>
            <a:r>
              <a:rPr lang="en-US" b="1" dirty="0" smtClean="0">
                <a:solidFill>
                  <a:srgbClr val="008000"/>
                </a:solidFill>
                <a:effectLst>
                  <a:outerShdw blurRad="38100" dist="38100" dir="2700000" algn="tl">
                    <a:srgbClr val="000000">
                      <a:alpha val="43137"/>
                    </a:srgbClr>
                  </a:outerShdw>
                </a:effectLst>
              </a:rPr>
              <a:t>Testimonials</a:t>
            </a:r>
            <a:endParaRPr lang="en-US" b="1" dirty="0">
              <a:solidFill>
                <a:srgbClr val="008000"/>
              </a:solidFill>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428596" y="1428736"/>
            <a:ext cx="8429684" cy="4857784"/>
          </a:xfrm>
        </p:spPr>
        <p:txBody>
          <a:bodyPr>
            <a:noAutofit/>
          </a:bodyPr>
          <a:lstStyle/>
          <a:p>
            <a:pPr algn="just">
              <a:lnSpc>
                <a:spcPct val="100000"/>
              </a:lnSpc>
              <a:spcBef>
                <a:spcPts val="0"/>
              </a:spcBef>
            </a:pPr>
            <a:r>
              <a:rPr lang="en-US" sz="2800" dirty="0" smtClean="0">
                <a:ln>
                  <a:solidFill>
                    <a:srgbClr val="B0BD31"/>
                  </a:solidFill>
                </a:ln>
                <a:solidFill>
                  <a:srgbClr val="4CA24C"/>
                </a:solidFill>
                <a:latin typeface="Forte" pitchFamily="66" charset="0"/>
                <a:ea typeface="Cambria Math" pitchFamily="18" charset="0"/>
              </a:rPr>
              <a:t>Working in highly polluted areas with excessive traffic had lead to problems of throat along with frequent cough. My situation started getting worse. Then somebody told me about  Keva Anti Pollution Drops. It worked wonders in just 10 days. I am consuming it for last 2 months &amp; feel great!</a:t>
            </a:r>
          </a:p>
          <a:p>
            <a:pPr algn="just">
              <a:lnSpc>
                <a:spcPct val="100000"/>
              </a:lnSpc>
              <a:spcBef>
                <a:spcPts val="0"/>
              </a:spcBef>
            </a:pPr>
            <a:endParaRPr lang="en-US" sz="2800" dirty="0" smtClean="0">
              <a:ln>
                <a:solidFill>
                  <a:srgbClr val="B0BD31"/>
                </a:solidFill>
              </a:ln>
              <a:solidFill>
                <a:srgbClr val="4CA24C"/>
              </a:solidFill>
              <a:latin typeface="Forte" pitchFamily="66" charset="0"/>
              <a:ea typeface="Cambria Math" pitchFamily="18" charset="0"/>
            </a:endParaRPr>
          </a:p>
          <a:p>
            <a:pPr algn="just">
              <a:lnSpc>
                <a:spcPct val="100000"/>
              </a:lnSpc>
              <a:spcBef>
                <a:spcPts val="0"/>
              </a:spcBef>
            </a:pPr>
            <a:r>
              <a:rPr lang="en-US" sz="2800" dirty="0" smtClean="0">
                <a:ln>
                  <a:solidFill>
                    <a:srgbClr val="B0BD31"/>
                  </a:solidFill>
                </a:ln>
                <a:solidFill>
                  <a:srgbClr val="4CA24C"/>
                </a:solidFill>
                <a:latin typeface="Forte" pitchFamily="66" charset="0"/>
                <a:ea typeface="Cambria Math" pitchFamily="18" charset="0"/>
              </a:rPr>
              <a:t>Hiroshi Takahashi</a:t>
            </a:r>
          </a:p>
          <a:p>
            <a:pPr algn="just">
              <a:lnSpc>
                <a:spcPct val="100000"/>
              </a:lnSpc>
              <a:spcBef>
                <a:spcPts val="0"/>
              </a:spcBef>
            </a:pPr>
            <a:r>
              <a:rPr lang="en-US" sz="2800" dirty="0" smtClean="0">
                <a:ln>
                  <a:solidFill>
                    <a:srgbClr val="B0BD31"/>
                  </a:solidFill>
                </a:ln>
                <a:solidFill>
                  <a:srgbClr val="4CA24C"/>
                </a:solidFill>
                <a:latin typeface="Forte" pitchFamily="66" charset="0"/>
                <a:ea typeface="Cambria Math" pitchFamily="18" charset="0"/>
              </a:rPr>
              <a:t>Male</a:t>
            </a:r>
          </a:p>
          <a:p>
            <a:pPr algn="just">
              <a:lnSpc>
                <a:spcPct val="100000"/>
              </a:lnSpc>
              <a:spcBef>
                <a:spcPts val="0"/>
              </a:spcBef>
            </a:pPr>
            <a:r>
              <a:rPr lang="en-US" sz="2800" dirty="0" smtClean="0">
                <a:ln>
                  <a:solidFill>
                    <a:srgbClr val="B0BD31"/>
                  </a:solidFill>
                </a:ln>
                <a:solidFill>
                  <a:srgbClr val="4CA24C"/>
                </a:solidFill>
                <a:latin typeface="Forte" pitchFamily="66" charset="0"/>
                <a:ea typeface="Cambria Math" pitchFamily="18" charset="0"/>
              </a:rPr>
              <a:t>Age:40 yrs</a:t>
            </a:r>
          </a:p>
          <a:p>
            <a:pPr algn="just">
              <a:lnSpc>
                <a:spcPct val="100000"/>
              </a:lnSpc>
              <a:spcBef>
                <a:spcPts val="0"/>
              </a:spcBef>
            </a:pPr>
            <a:r>
              <a:rPr lang="en-US" sz="2800" dirty="0" smtClean="0">
                <a:ln>
                  <a:solidFill>
                    <a:srgbClr val="B0BD31"/>
                  </a:solidFill>
                </a:ln>
                <a:solidFill>
                  <a:srgbClr val="4CA24C"/>
                </a:solidFill>
                <a:latin typeface="Forte" pitchFamily="66" charset="0"/>
                <a:ea typeface="Cambria Math" pitchFamily="18" charset="0"/>
              </a:rPr>
              <a:t>Osaka, Japan </a:t>
            </a:r>
          </a:p>
          <a:p>
            <a:pPr algn="just">
              <a:lnSpc>
                <a:spcPct val="100000"/>
              </a:lnSpc>
              <a:spcBef>
                <a:spcPts val="0"/>
              </a:spcBef>
            </a:pPr>
            <a:endParaRPr lang="en-US" sz="2800" spc="-150" dirty="0" smtClean="0">
              <a:ln>
                <a:solidFill>
                  <a:srgbClr val="B0BD31"/>
                </a:solidFill>
              </a:ln>
              <a:solidFill>
                <a:srgbClr val="4CA24C"/>
              </a:solidFill>
              <a:latin typeface="Bernard MT Condensed" pitchFamily="18" charset="0"/>
              <a:cs typeface="Times New Roman" pitchFamily="18" charset="0"/>
            </a:endParaRPr>
          </a:p>
          <a:p>
            <a:pPr algn="just">
              <a:lnSpc>
                <a:spcPct val="100000"/>
              </a:lnSpc>
              <a:spcBef>
                <a:spcPts val="0"/>
              </a:spcBef>
            </a:pPr>
            <a:endParaRPr lang="en-US" sz="2800" spc="-150" dirty="0" smtClean="0">
              <a:ln>
                <a:solidFill>
                  <a:srgbClr val="B0BD31"/>
                </a:solidFill>
              </a:ln>
              <a:solidFill>
                <a:srgbClr val="4CA24C"/>
              </a:solidFill>
              <a:latin typeface="Bernard MT Condensed" pitchFamily="18" charset="0"/>
              <a:cs typeface="Times New Roman" pitchFamily="18" charset="0"/>
            </a:endParaRPr>
          </a:p>
          <a:p>
            <a:pPr algn="just">
              <a:lnSpc>
                <a:spcPct val="100000"/>
              </a:lnSpc>
              <a:spcBef>
                <a:spcPts val="0"/>
              </a:spcBef>
            </a:pPr>
            <a:endParaRPr lang="en-US" sz="2800" spc="-150" dirty="0" smtClean="0">
              <a:ln>
                <a:solidFill>
                  <a:srgbClr val="B0BD31"/>
                </a:solidFill>
              </a:ln>
              <a:solidFill>
                <a:srgbClr val="4CA24C"/>
              </a:solidFill>
              <a:latin typeface="Bernard MT Condensed" pitchFamily="18" charset="0"/>
              <a:cs typeface="Times New Roman" pitchFamily="18" charset="0"/>
            </a:endParaRPr>
          </a:p>
        </p:txBody>
      </p:sp>
      <p:pic>
        <p:nvPicPr>
          <p:cNvPr id="4" name="Picture 3" descr="images.jpg"/>
          <p:cNvPicPr>
            <a:picLocks noChangeAspect="1"/>
          </p:cNvPicPr>
          <p:nvPr/>
        </p:nvPicPr>
        <p:blipFill>
          <a:blip r:embed="rId2" cstate="email"/>
          <a:stretch>
            <a:fillRect/>
          </a:stretch>
        </p:blipFill>
        <p:spPr>
          <a:xfrm rot="206911">
            <a:off x="6429388" y="214290"/>
            <a:ext cx="1135299" cy="1135299"/>
          </a:xfrm>
          <a:prstGeom prst="rect">
            <a:avLst/>
          </a:prstGeom>
        </p:spPr>
      </p:pic>
      <p:pic>
        <p:nvPicPr>
          <p:cNvPr id="7" name="Picture 6" descr="Chinese-Man_jpg_140x140_crop-smart_upscale_q85.jpg"/>
          <p:cNvPicPr>
            <a:picLocks noChangeAspect="1"/>
          </p:cNvPicPr>
          <p:nvPr/>
        </p:nvPicPr>
        <p:blipFill>
          <a:blip r:embed="rId3"/>
          <a:srcRect/>
          <a:stretch>
            <a:fillRect/>
          </a:stretch>
        </p:blipFill>
        <p:spPr>
          <a:xfrm>
            <a:off x="5286380" y="4214818"/>
            <a:ext cx="2571768" cy="192882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00034" y="1428736"/>
            <a:ext cx="8429684" cy="4929222"/>
          </a:xfrm>
        </p:spPr>
        <p:txBody>
          <a:bodyPr>
            <a:noAutofit/>
          </a:bodyPr>
          <a:lstStyle/>
          <a:p>
            <a:pPr algn="just">
              <a:lnSpc>
                <a:spcPct val="100000"/>
              </a:lnSpc>
              <a:spcBef>
                <a:spcPts val="0"/>
              </a:spcBef>
            </a:pPr>
            <a:r>
              <a:rPr lang="en-US" sz="2800" dirty="0" smtClean="0">
                <a:ln>
                  <a:solidFill>
                    <a:srgbClr val="B0BD31"/>
                  </a:solidFill>
                </a:ln>
                <a:solidFill>
                  <a:srgbClr val="4CA24C"/>
                </a:solidFill>
                <a:latin typeface="Forte" pitchFamily="66" charset="0"/>
                <a:ea typeface="Cambria Math" pitchFamily="18" charset="0"/>
              </a:rPr>
              <a:t>I am allergic to dust &amp; from past some time I was suffering from severe cold. One day  I came to know about Keva Anti Pollution Drops &amp; thereafter started taking the drops twice daily. In 5-7 days I felt a lot of difference.</a:t>
            </a:r>
          </a:p>
          <a:p>
            <a:pPr algn="just">
              <a:lnSpc>
                <a:spcPct val="100000"/>
              </a:lnSpc>
              <a:spcBef>
                <a:spcPts val="0"/>
              </a:spcBef>
            </a:pPr>
            <a:endParaRPr lang="en-US" sz="2800" dirty="0" smtClean="0">
              <a:ln>
                <a:solidFill>
                  <a:srgbClr val="B0BD31"/>
                </a:solidFill>
              </a:ln>
              <a:solidFill>
                <a:srgbClr val="4CA24C"/>
              </a:solidFill>
              <a:latin typeface="Forte" pitchFamily="66" charset="0"/>
              <a:ea typeface="Cambria Math" pitchFamily="18" charset="0"/>
            </a:endParaRPr>
          </a:p>
          <a:p>
            <a:pPr algn="just">
              <a:lnSpc>
                <a:spcPct val="100000"/>
              </a:lnSpc>
              <a:spcBef>
                <a:spcPts val="0"/>
              </a:spcBef>
            </a:pPr>
            <a:r>
              <a:rPr lang="en-US" sz="2800" dirty="0" smtClean="0">
                <a:ln>
                  <a:solidFill>
                    <a:srgbClr val="B0BD31"/>
                  </a:solidFill>
                </a:ln>
                <a:solidFill>
                  <a:srgbClr val="4CA24C"/>
                </a:solidFill>
                <a:latin typeface="Forte" pitchFamily="66" charset="0"/>
                <a:ea typeface="Cambria Math" pitchFamily="18" charset="0"/>
              </a:rPr>
              <a:t>Harumi Saito</a:t>
            </a:r>
          </a:p>
          <a:p>
            <a:pPr algn="just">
              <a:lnSpc>
                <a:spcPct val="100000"/>
              </a:lnSpc>
              <a:spcBef>
                <a:spcPts val="0"/>
              </a:spcBef>
            </a:pPr>
            <a:r>
              <a:rPr lang="en-US" sz="2800" dirty="0" smtClean="0">
                <a:ln>
                  <a:solidFill>
                    <a:srgbClr val="B0BD31"/>
                  </a:solidFill>
                </a:ln>
                <a:solidFill>
                  <a:srgbClr val="4CA24C"/>
                </a:solidFill>
                <a:latin typeface="Forte" pitchFamily="66" charset="0"/>
                <a:ea typeface="Cambria Math" pitchFamily="18" charset="0"/>
              </a:rPr>
              <a:t>Female</a:t>
            </a:r>
          </a:p>
          <a:p>
            <a:pPr algn="just">
              <a:lnSpc>
                <a:spcPct val="100000"/>
              </a:lnSpc>
              <a:spcBef>
                <a:spcPts val="0"/>
              </a:spcBef>
            </a:pPr>
            <a:r>
              <a:rPr lang="en-US" sz="2800" dirty="0" smtClean="0">
                <a:ln>
                  <a:solidFill>
                    <a:srgbClr val="B0BD31"/>
                  </a:solidFill>
                </a:ln>
                <a:solidFill>
                  <a:srgbClr val="4CA24C"/>
                </a:solidFill>
                <a:latin typeface="Forte" pitchFamily="66" charset="0"/>
                <a:ea typeface="Cambria Math" pitchFamily="18" charset="0"/>
              </a:rPr>
              <a:t>Age: 32 yrs</a:t>
            </a:r>
          </a:p>
          <a:p>
            <a:pPr algn="just">
              <a:lnSpc>
                <a:spcPct val="100000"/>
              </a:lnSpc>
              <a:spcBef>
                <a:spcPts val="0"/>
              </a:spcBef>
            </a:pPr>
            <a:r>
              <a:rPr lang="en-US" sz="2800" dirty="0" smtClean="0">
                <a:ln>
                  <a:solidFill>
                    <a:srgbClr val="B0BD31"/>
                  </a:solidFill>
                </a:ln>
                <a:solidFill>
                  <a:srgbClr val="4CA24C"/>
                </a:solidFill>
                <a:latin typeface="Forte" pitchFamily="66" charset="0"/>
                <a:ea typeface="Cambria Math" pitchFamily="18" charset="0"/>
              </a:rPr>
              <a:t>Tokyo, Japan</a:t>
            </a:r>
          </a:p>
        </p:txBody>
      </p:sp>
      <p:sp>
        <p:nvSpPr>
          <p:cNvPr id="7" name="Title 1"/>
          <p:cNvSpPr>
            <a:spLocks noGrp="1"/>
          </p:cNvSpPr>
          <p:nvPr>
            <p:ph type="ctrTitle"/>
          </p:nvPr>
        </p:nvSpPr>
        <p:spPr>
          <a:xfrm>
            <a:off x="571472" y="214290"/>
            <a:ext cx="7315200" cy="857256"/>
          </a:xfrm>
          <a:effectLst>
            <a:outerShdw blurRad="50800" dist="38100" dir="5400000" algn="t" rotWithShape="0">
              <a:prstClr val="black">
                <a:alpha val="40000"/>
              </a:prstClr>
            </a:outerShdw>
          </a:effectLst>
        </p:spPr>
        <p:txBody>
          <a:bodyPr/>
          <a:lstStyle/>
          <a:p>
            <a:pPr algn="ctr"/>
            <a:r>
              <a:rPr lang="en-US" b="1" dirty="0" smtClean="0">
                <a:solidFill>
                  <a:srgbClr val="008000"/>
                </a:solidFill>
                <a:effectLst>
                  <a:outerShdw blurRad="38100" dist="38100" dir="2700000" algn="tl">
                    <a:srgbClr val="000000">
                      <a:alpha val="43137"/>
                    </a:srgbClr>
                  </a:outerShdw>
                </a:effectLst>
              </a:rPr>
              <a:t>Testimonials</a:t>
            </a:r>
            <a:endParaRPr lang="en-US" b="1" dirty="0">
              <a:solidFill>
                <a:srgbClr val="008000"/>
              </a:solidFill>
              <a:effectLst>
                <a:outerShdw blurRad="38100" dist="38100" dir="2700000" algn="tl">
                  <a:srgbClr val="000000">
                    <a:alpha val="43137"/>
                  </a:srgbClr>
                </a:outerShdw>
              </a:effectLst>
            </a:endParaRPr>
          </a:p>
        </p:txBody>
      </p:sp>
      <p:pic>
        <p:nvPicPr>
          <p:cNvPr id="8" name="Picture 7" descr="images.jpg"/>
          <p:cNvPicPr>
            <a:picLocks noChangeAspect="1"/>
          </p:cNvPicPr>
          <p:nvPr/>
        </p:nvPicPr>
        <p:blipFill>
          <a:blip r:embed="rId2" cstate="email"/>
          <a:stretch>
            <a:fillRect/>
          </a:stretch>
        </p:blipFill>
        <p:spPr>
          <a:xfrm rot="206911">
            <a:off x="6429388" y="214290"/>
            <a:ext cx="1135299" cy="1135299"/>
          </a:xfrm>
          <a:prstGeom prst="rect">
            <a:avLst/>
          </a:prstGeom>
        </p:spPr>
      </p:pic>
      <p:pic>
        <p:nvPicPr>
          <p:cNvPr id="6" name="Picture 5" descr="jg0123981.jpg"/>
          <p:cNvPicPr>
            <a:picLocks noChangeAspect="1"/>
          </p:cNvPicPr>
          <p:nvPr/>
        </p:nvPicPr>
        <p:blipFill>
          <a:blip r:embed="rId3"/>
          <a:srcRect/>
          <a:stretch>
            <a:fillRect/>
          </a:stretch>
        </p:blipFill>
        <p:spPr>
          <a:xfrm>
            <a:off x="5143504" y="4143380"/>
            <a:ext cx="2571768" cy="192882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28596" y="1500174"/>
            <a:ext cx="8358246" cy="4572032"/>
          </a:xfrm>
        </p:spPr>
        <p:txBody>
          <a:bodyPr>
            <a:normAutofit/>
          </a:bodyPr>
          <a:lstStyle/>
          <a:p>
            <a:pPr algn="just">
              <a:lnSpc>
                <a:spcPct val="100000"/>
              </a:lnSpc>
              <a:spcBef>
                <a:spcPts val="0"/>
              </a:spcBef>
            </a:pPr>
            <a:r>
              <a:rPr lang="en-US" sz="2800" dirty="0" smtClean="0">
                <a:ln>
                  <a:solidFill>
                    <a:srgbClr val="B0BD31"/>
                  </a:solidFill>
                </a:ln>
                <a:solidFill>
                  <a:srgbClr val="4CA24C"/>
                </a:solidFill>
                <a:latin typeface="Forte" pitchFamily="66" charset="0"/>
                <a:ea typeface="Cambria Math" pitchFamily="18" charset="0"/>
              </a:rPr>
              <a:t>For past 30 yrs I am working in a dying factory. For last 2 yrs I had started suffering from cough &amp; chest congestion. But after I started taking KAPD, I was relieved from the problem of cough  in just a month. Now I feel a new energy in myself. </a:t>
            </a:r>
          </a:p>
          <a:p>
            <a:pPr algn="just">
              <a:lnSpc>
                <a:spcPct val="100000"/>
              </a:lnSpc>
              <a:spcBef>
                <a:spcPts val="0"/>
              </a:spcBef>
            </a:pPr>
            <a:endParaRPr lang="en-US" sz="2800" dirty="0" smtClean="0">
              <a:ln>
                <a:solidFill>
                  <a:srgbClr val="B0BD31"/>
                </a:solidFill>
              </a:ln>
              <a:solidFill>
                <a:srgbClr val="4CA24C"/>
              </a:solidFill>
              <a:latin typeface="Forte" pitchFamily="66" charset="0"/>
              <a:ea typeface="Cambria Math" pitchFamily="18" charset="0"/>
            </a:endParaRPr>
          </a:p>
          <a:p>
            <a:pPr algn="just">
              <a:lnSpc>
                <a:spcPct val="100000"/>
              </a:lnSpc>
              <a:spcBef>
                <a:spcPts val="0"/>
              </a:spcBef>
            </a:pPr>
            <a:r>
              <a:rPr lang="en-US" sz="2800" dirty="0" smtClean="0">
                <a:ln>
                  <a:solidFill>
                    <a:srgbClr val="B0BD31"/>
                  </a:solidFill>
                </a:ln>
                <a:solidFill>
                  <a:srgbClr val="4CA24C"/>
                </a:solidFill>
                <a:latin typeface="Forte" pitchFamily="66" charset="0"/>
                <a:ea typeface="Cambria Math" pitchFamily="18" charset="0"/>
              </a:rPr>
              <a:t>Nobuo Oonishi</a:t>
            </a:r>
          </a:p>
          <a:p>
            <a:pPr algn="just">
              <a:lnSpc>
                <a:spcPct val="100000"/>
              </a:lnSpc>
              <a:spcBef>
                <a:spcPts val="0"/>
              </a:spcBef>
            </a:pPr>
            <a:r>
              <a:rPr lang="en-US" sz="2800" dirty="0" smtClean="0">
                <a:ln>
                  <a:solidFill>
                    <a:srgbClr val="B0BD31"/>
                  </a:solidFill>
                </a:ln>
                <a:solidFill>
                  <a:srgbClr val="4CA24C"/>
                </a:solidFill>
                <a:latin typeface="Forte" pitchFamily="66" charset="0"/>
                <a:ea typeface="Cambria Math" pitchFamily="18" charset="0"/>
              </a:rPr>
              <a:t>Male</a:t>
            </a:r>
          </a:p>
          <a:p>
            <a:pPr algn="just">
              <a:lnSpc>
                <a:spcPct val="100000"/>
              </a:lnSpc>
              <a:spcBef>
                <a:spcPts val="0"/>
              </a:spcBef>
            </a:pPr>
            <a:r>
              <a:rPr lang="en-US" sz="2800" dirty="0" smtClean="0">
                <a:ln>
                  <a:solidFill>
                    <a:srgbClr val="B0BD31"/>
                  </a:solidFill>
                </a:ln>
                <a:solidFill>
                  <a:srgbClr val="4CA24C"/>
                </a:solidFill>
                <a:latin typeface="Forte" pitchFamily="66" charset="0"/>
                <a:ea typeface="Cambria Math" pitchFamily="18" charset="0"/>
              </a:rPr>
              <a:t>Kyoto, Japan</a:t>
            </a:r>
          </a:p>
          <a:p>
            <a:pPr algn="just">
              <a:lnSpc>
                <a:spcPct val="100000"/>
              </a:lnSpc>
              <a:spcBef>
                <a:spcPts val="0"/>
              </a:spcBef>
            </a:pPr>
            <a:r>
              <a:rPr lang="en-US" sz="2800" dirty="0" smtClean="0">
                <a:ln>
                  <a:solidFill>
                    <a:srgbClr val="B0BD31"/>
                  </a:solidFill>
                </a:ln>
                <a:solidFill>
                  <a:srgbClr val="4CA24C"/>
                </a:solidFill>
                <a:latin typeface="Forte" pitchFamily="66" charset="0"/>
                <a:ea typeface="Cambria Math" pitchFamily="18" charset="0"/>
              </a:rPr>
              <a:t>Age: 50  yrs</a:t>
            </a:r>
          </a:p>
          <a:p>
            <a:pPr algn="just">
              <a:lnSpc>
                <a:spcPct val="100000"/>
              </a:lnSpc>
              <a:spcBef>
                <a:spcPts val="0"/>
              </a:spcBef>
            </a:pPr>
            <a:endParaRPr lang="en-US" sz="2800" dirty="0" smtClean="0"/>
          </a:p>
          <a:p>
            <a:pPr algn="just">
              <a:lnSpc>
                <a:spcPct val="100000"/>
              </a:lnSpc>
              <a:spcBef>
                <a:spcPts val="0"/>
              </a:spcBef>
            </a:pPr>
            <a:endParaRPr lang="en-US" sz="2800" dirty="0"/>
          </a:p>
        </p:txBody>
      </p:sp>
      <p:sp>
        <p:nvSpPr>
          <p:cNvPr id="7" name="Title 1"/>
          <p:cNvSpPr>
            <a:spLocks noGrp="1"/>
          </p:cNvSpPr>
          <p:nvPr>
            <p:ph type="ctrTitle"/>
          </p:nvPr>
        </p:nvSpPr>
        <p:spPr>
          <a:xfrm>
            <a:off x="571472" y="214290"/>
            <a:ext cx="7315200" cy="857256"/>
          </a:xfrm>
          <a:effectLst>
            <a:outerShdw blurRad="50800" dist="38100" dir="5400000" algn="t" rotWithShape="0">
              <a:prstClr val="black">
                <a:alpha val="40000"/>
              </a:prstClr>
            </a:outerShdw>
          </a:effectLst>
        </p:spPr>
        <p:txBody>
          <a:bodyPr/>
          <a:lstStyle/>
          <a:p>
            <a:pPr algn="ctr"/>
            <a:r>
              <a:rPr lang="en-US" b="1" dirty="0" smtClean="0">
                <a:solidFill>
                  <a:srgbClr val="008000"/>
                </a:solidFill>
                <a:effectLst>
                  <a:outerShdw blurRad="38100" dist="38100" dir="2700000" algn="tl">
                    <a:srgbClr val="000000">
                      <a:alpha val="43137"/>
                    </a:srgbClr>
                  </a:outerShdw>
                </a:effectLst>
              </a:rPr>
              <a:t>Testimonials</a:t>
            </a:r>
            <a:endParaRPr lang="en-US" b="1" dirty="0">
              <a:solidFill>
                <a:srgbClr val="008000"/>
              </a:solidFill>
              <a:effectLst>
                <a:outerShdw blurRad="38100" dist="38100" dir="2700000" algn="tl">
                  <a:srgbClr val="000000">
                    <a:alpha val="43137"/>
                  </a:srgbClr>
                </a:outerShdw>
              </a:effectLst>
            </a:endParaRPr>
          </a:p>
        </p:txBody>
      </p:sp>
      <p:pic>
        <p:nvPicPr>
          <p:cNvPr id="8" name="Picture 7" descr="images.jpg"/>
          <p:cNvPicPr>
            <a:picLocks noChangeAspect="1"/>
          </p:cNvPicPr>
          <p:nvPr/>
        </p:nvPicPr>
        <p:blipFill>
          <a:blip r:embed="rId2" cstate="email"/>
          <a:stretch>
            <a:fillRect/>
          </a:stretch>
        </p:blipFill>
        <p:spPr>
          <a:xfrm rot="206911">
            <a:off x="6429388" y="214290"/>
            <a:ext cx="1135299" cy="1135299"/>
          </a:xfrm>
          <a:prstGeom prst="rect">
            <a:avLst/>
          </a:prstGeom>
        </p:spPr>
      </p:pic>
      <p:pic>
        <p:nvPicPr>
          <p:cNvPr id="6" name="Picture 5" descr="200804013.jpg"/>
          <p:cNvPicPr>
            <a:picLocks noChangeAspect="1"/>
          </p:cNvPicPr>
          <p:nvPr/>
        </p:nvPicPr>
        <p:blipFill>
          <a:blip r:embed="rId3" cstate="email"/>
          <a:stretch>
            <a:fillRect/>
          </a:stretch>
        </p:blipFill>
        <p:spPr>
          <a:xfrm>
            <a:off x="5143504" y="4214818"/>
            <a:ext cx="2571768" cy="192882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85720" y="1357298"/>
            <a:ext cx="8501122" cy="5286412"/>
          </a:xfrm>
        </p:spPr>
        <p:txBody>
          <a:bodyPr>
            <a:noAutofit/>
          </a:bodyPr>
          <a:lstStyle/>
          <a:p>
            <a:pPr algn="just">
              <a:lnSpc>
                <a:spcPct val="100000"/>
              </a:lnSpc>
              <a:spcBef>
                <a:spcPts val="0"/>
              </a:spcBef>
            </a:pPr>
            <a:r>
              <a:rPr lang="en-US" sz="2800" dirty="0" smtClean="0">
                <a:ln>
                  <a:solidFill>
                    <a:srgbClr val="B0BD31"/>
                  </a:solidFill>
                </a:ln>
                <a:solidFill>
                  <a:srgbClr val="4CA24C"/>
                </a:solidFill>
                <a:latin typeface="Forte" pitchFamily="66" charset="0"/>
                <a:ea typeface="Cambria Math" pitchFamily="18" charset="0"/>
              </a:rPr>
              <a:t>I am always allergic to dust. For quite some time I felt that pollution is increasing in our surrounding which had increased my problem. One day I fainted while doing dusting at home. When I  came in conscience my daughter who is  doing masters in natural medicine about Keva Anti Pollution Drops. From that day I am very much normal.</a:t>
            </a:r>
          </a:p>
          <a:p>
            <a:pPr algn="just">
              <a:lnSpc>
                <a:spcPct val="100000"/>
              </a:lnSpc>
              <a:spcBef>
                <a:spcPts val="0"/>
              </a:spcBef>
            </a:pPr>
            <a:endParaRPr lang="en-US" sz="2800" dirty="0" smtClean="0">
              <a:ln>
                <a:solidFill>
                  <a:srgbClr val="B0BD31"/>
                </a:solidFill>
              </a:ln>
              <a:solidFill>
                <a:srgbClr val="4CA24C"/>
              </a:solidFill>
              <a:latin typeface="Forte" pitchFamily="66" charset="0"/>
              <a:ea typeface="Cambria Math" pitchFamily="18" charset="0"/>
            </a:endParaRPr>
          </a:p>
          <a:p>
            <a:pPr algn="just">
              <a:lnSpc>
                <a:spcPct val="100000"/>
              </a:lnSpc>
              <a:spcBef>
                <a:spcPts val="0"/>
              </a:spcBef>
            </a:pPr>
            <a:r>
              <a:rPr lang="en-US" sz="2800" dirty="0" err="1" smtClean="0">
                <a:ln>
                  <a:solidFill>
                    <a:srgbClr val="B0BD31"/>
                  </a:solidFill>
                </a:ln>
                <a:solidFill>
                  <a:srgbClr val="4CA24C"/>
                </a:solidFill>
                <a:latin typeface="Forte" pitchFamily="66" charset="0"/>
                <a:ea typeface="Cambria Math" pitchFamily="18" charset="0"/>
              </a:rPr>
              <a:t>Kamiko</a:t>
            </a:r>
            <a:r>
              <a:rPr lang="en-US" sz="2800" dirty="0" smtClean="0">
                <a:ln>
                  <a:solidFill>
                    <a:srgbClr val="B0BD31"/>
                  </a:solidFill>
                </a:ln>
                <a:solidFill>
                  <a:srgbClr val="4CA24C"/>
                </a:solidFill>
                <a:latin typeface="Forte" pitchFamily="66" charset="0"/>
                <a:ea typeface="Cambria Math" pitchFamily="18" charset="0"/>
              </a:rPr>
              <a:t> Kinjo</a:t>
            </a:r>
          </a:p>
          <a:p>
            <a:pPr algn="just">
              <a:lnSpc>
                <a:spcPct val="100000"/>
              </a:lnSpc>
              <a:spcBef>
                <a:spcPts val="0"/>
              </a:spcBef>
            </a:pPr>
            <a:r>
              <a:rPr lang="en-US" sz="2800" dirty="0" smtClean="0">
                <a:ln>
                  <a:solidFill>
                    <a:srgbClr val="B0BD31"/>
                  </a:solidFill>
                </a:ln>
                <a:solidFill>
                  <a:srgbClr val="4CA24C"/>
                </a:solidFill>
                <a:latin typeface="Forte" pitchFamily="66" charset="0"/>
                <a:ea typeface="Cambria Math" pitchFamily="18" charset="0"/>
              </a:rPr>
              <a:t>Female</a:t>
            </a:r>
          </a:p>
          <a:p>
            <a:pPr algn="just">
              <a:lnSpc>
                <a:spcPct val="100000"/>
              </a:lnSpc>
              <a:spcBef>
                <a:spcPts val="0"/>
              </a:spcBef>
            </a:pPr>
            <a:r>
              <a:rPr lang="en-US" sz="2800" dirty="0" smtClean="0">
                <a:ln>
                  <a:solidFill>
                    <a:srgbClr val="B0BD31"/>
                  </a:solidFill>
                </a:ln>
                <a:solidFill>
                  <a:srgbClr val="4CA24C"/>
                </a:solidFill>
                <a:latin typeface="Forte" pitchFamily="66" charset="0"/>
                <a:ea typeface="Cambria Math" pitchFamily="18" charset="0"/>
              </a:rPr>
              <a:t>Yokohama, Japan</a:t>
            </a:r>
          </a:p>
          <a:p>
            <a:pPr algn="just">
              <a:lnSpc>
                <a:spcPct val="100000"/>
              </a:lnSpc>
              <a:spcBef>
                <a:spcPts val="0"/>
              </a:spcBef>
            </a:pPr>
            <a:r>
              <a:rPr lang="en-US" sz="2800" dirty="0" smtClean="0">
                <a:ln>
                  <a:solidFill>
                    <a:srgbClr val="B0BD31"/>
                  </a:solidFill>
                </a:ln>
                <a:solidFill>
                  <a:srgbClr val="4CA24C"/>
                </a:solidFill>
                <a:latin typeface="Forte" pitchFamily="66" charset="0"/>
                <a:ea typeface="Cambria Math" pitchFamily="18" charset="0"/>
              </a:rPr>
              <a:t>Age: 45 yrs</a:t>
            </a:r>
          </a:p>
          <a:p>
            <a:pPr>
              <a:lnSpc>
                <a:spcPct val="100000"/>
              </a:lnSpc>
              <a:spcBef>
                <a:spcPts val="0"/>
              </a:spcBef>
            </a:pPr>
            <a:endParaRPr lang="en-US" sz="2800" dirty="0"/>
          </a:p>
        </p:txBody>
      </p:sp>
      <p:sp>
        <p:nvSpPr>
          <p:cNvPr id="7" name="Title 1"/>
          <p:cNvSpPr>
            <a:spLocks noGrp="1"/>
          </p:cNvSpPr>
          <p:nvPr>
            <p:ph type="ctrTitle"/>
          </p:nvPr>
        </p:nvSpPr>
        <p:spPr>
          <a:xfrm>
            <a:off x="571472" y="214290"/>
            <a:ext cx="7315200" cy="857256"/>
          </a:xfrm>
          <a:effectLst>
            <a:outerShdw blurRad="50800" dist="38100" dir="5400000" algn="t" rotWithShape="0">
              <a:prstClr val="black">
                <a:alpha val="40000"/>
              </a:prstClr>
            </a:outerShdw>
          </a:effectLst>
        </p:spPr>
        <p:txBody>
          <a:bodyPr/>
          <a:lstStyle/>
          <a:p>
            <a:pPr algn="ctr"/>
            <a:r>
              <a:rPr lang="en-US" b="1" dirty="0" smtClean="0">
                <a:solidFill>
                  <a:srgbClr val="008000"/>
                </a:solidFill>
                <a:effectLst>
                  <a:outerShdw blurRad="38100" dist="38100" dir="2700000" algn="tl">
                    <a:srgbClr val="000000">
                      <a:alpha val="43137"/>
                    </a:srgbClr>
                  </a:outerShdw>
                </a:effectLst>
              </a:rPr>
              <a:t>Testimonials</a:t>
            </a:r>
            <a:endParaRPr lang="en-US" b="1" dirty="0">
              <a:solidFill>
                <a:srgbClr val="008000"/>
              </a:solidFill>
              <a:effectLst>
                <a:outerShdw blurRad="38100" dist="38100" dir="2700000" algn="tl">
                  <a:srgbClr val="000000">
                    <a:alpha val="43137"/>
                  </a:srgbClr>
                </a:outerShdw>
              </a:effectLst>
            </a:endParaRPr>
          </a:p>
        </p:txBody>
      </p:sp>
      <p:pic>
        <p:nvPicPr>
          <p:cNvPr id="8" name="Picture 7" descr="images.jpg"/>
          <p:cNvPicPr>
            <a:picLocks noChangeAspect="1"/>
          </p:cNvPicPr>
          <p:nvPr/>
        </p:nvPicPr>
        <p:blipFill>
          <a:blip r:embed="rId2" cstate="email"/>
          <a:stretch>
            <a:fillRect/>
          </a:stretch>
        </p:blipFill>
        <p:spPr>
          <a:xfrm rot="206911">
            <a:off x="6429388" y="214290"/>
            <a:ext cx="1135299" cy="1135299"/>
          </a:xfrm>
          <a:prstGeom prst="rect">
            <a:avLst/>
          </a:prstGeom>
        </p:spPr>
      </p:pic>
      <p:pic>
        <p:nvPicPr>
          <p:cNvPr id="9" name="Picture 8" descr="45yrs f.jpg"/>
          <p:cNvPicPr>
            <a:picLocks noChangeAspect="1"/>
          </p:cNvPicPr>
          <p:nvPr/>
        </p:nvPicPr>
        <p:blipFill>
          <a:blip r:embed="rId3" cstate="email"/>
          <a:stretch>
            <a:fillRect/>
          </a:stretch>
        </p:blipFill>
        <p:spPr>
          <a:xfrm>
            <a:off x="5143504" y="4500570"/>
            <a:ext cx="2571768" cy="19288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57158" y="1500174"/>
            <a:ext cx="8358246" cy="4714908"/>
          </a:xfrm>
        </p:spPr>
        <p:txBody>
          <a:bodyPr>
            <a:noAutofit/>
          </a:bodyPr>
          <a:lstStyle/>
          <a:p>
            <a:pPr algn="just">
              <a:lnSpc>
                <a:spcPct val="100000"/>
              </a:lnSpc>
              <a:spcBef>
                <a:spcPts val="0"/>
              </a:spcBef>
            </a:pPr>
            <a:r>
              <a:rPr lang="en-US" sz="2800" dirty="0" smtClean="0">
                <a:ln>
                  <a:solidFill>
                    <a:srgbClr val="B0BD31"/>
                  </a:solidFill>
                </a:ln>
                <a:solidFill>
                  <a:srgbClr val="4CA24C"/>
                </a:solidFill>
                <a:latin typeface="Forte" pitchFamily="66" charset="0"/>
                <a:ea typeface="Cambria Math" pitchFamily="18" charset="0"/>
              </a:rPr>
              <a:t>I travelled a lot &amp; started suffering from cold, headache, watering eyes etc. One day some one told me about the importance of herbs &amp; Keva Anti Pollution Drops. I started consuming the same day &amp; now I am absolutely fine &amp; can manage all my stress very well.</a:t>
            </a:r>
          </a:p>
          <a:p>
            <a:pPr algn="just">
              <a:lnSpc>
                <a:spcPct val="100000"/>
              </a:lnSpc>
              <a:spcBef>
                <a:spcPts val="0"/>
              </a:spcBef>
            </a:pPr>
            <a:endParaRPr lang="en-US" sz="2800" dirty="0" smtClean="0">
              <a:ln>
                <a:solidFill>
                  <a:srgbClr val="B0BD31"/>
                </a:solidFill>
              </a:ln>
              <a:solidFill>
                <a:srgbClr val="4CA24C"/>
              </a:solidFill>
              <a:latin typeface="Forte" pitchFamily="66" charset="0"/>
              <a:ea typeface="Cambria Math" pitchFamily="18" charset="0"/>
            </a:endParaRPr>
          </a:p>
          <a:p>
            <a:pPr algn="just">
              <a:lnSpc>
                <a:spcPct val="100000"/>
              </a:lnSpc>
              <a:spcBef>
                <a:spcPts val="0"/>
              </a:spcBef>
            </a:pPr>
            <a:r>
              <a:rPr lang="en-US" sz="2800" dirty="0" smtClean="0">
                <a:ln>
                  <a:solidFill>
                    <a:srgbClr val="B0BD31"/>
                  </a:solidFill>
                </a:ln>
                <a:solidFill>
                  <a:srgbClr val="4CA24C"/>
                </a:solidFill>
                <a:latin typeface="Forte" pitchFamily="66" charset="0"/>
                <a:ea typeface="Cambria Math" pitchFamily="18" charset="0"/>
              </a:rPr>
              <a:t>Naomi Sakamoto</a:t>
            </a:r>
          </a:p>
          <a:p>
            <a:pPr algn="just">
              <a:lnSpc>
                <a:spcPct val="100000"/>
              </a:lnSpc>
              <a:spcBef>
                <a:spcPts val="0"/>
              </a:spcBef>
            </a:pPr>
            <a:r>
              <a:rPr lang="en-US" sz="2800" dirty="0" smtClean="0">
                <a:ln>
                  <a:solidFill>
                    <a:srgbClr val="B0BD31"/>
                  </a:solidFill>
                </a:ln>
                <a:solidFill>
                  <a:srgbClr val="4CA24C"/>
                </a:solidFill>
                <a:latin typeface="Forte" pitchFamily="66" charset="0"/>
                <a:ea typeface="Cambria Math" pitchFamily="18" charset="0"/>
              </a:rPr>
              <a:t>Female</a:t>
            </a:r>
          </a:p>
          <a:p>
            <a:pPr algn="just">
              <a:lnSpc>
                <a:spcPct val="100000"/>
              </a:lnSpc>
              <a:spcBef>
                <a:spcPts val="0"/>
              </a:spcBef>
            </a:pPr>
            <a:r>
              <a:rPr lang="en-US" sz="2800" dirty="0" smtClean="0">
                <a:ln>
                  <a:solidFill>
                    <a:srgbClr val="B0BD31"/>
                  </a:solidFill>
                </a:ln>
                <a:solidFill>
                  <a:srgbClr val="4CA24C"/>
                </a:solidFill>
                <a:latin typeface="Forte" pitchFamily="66" charset="0"/>
                <a:ea typeface="Cambria Math" pitchFamily="18" charset="0"/>
              </a:rPr>
              <a:t>Nagoya, Japan</a:t>
            </a:r>
          </a:p>
          <a:p>
            <a:pPr algn="just">
              <a:lnSpc>
                <a:spcPct val="100000"/>
              </a:lnSpc>
              <a:spcBef>
                <a:spcPts val="0"/>
              </a:spcBef>
            </a:pPr>
            <a:r>
              <a:rPr lang="en-US" sz="2800" dirty="0" smtClean="0">
                <a:ln>
                  <a:solidFill>
                    <a:srgbClr val="B0BD31"/>
                  </a:solidFill>
                </a:ln>
                <a:solidFill>
                  <a:srgbClr val="4CA24C"/>
                </a:solidFill>
                <a:latin typeface="Forte" pitchFamily="66" charset="0"/>
                <a:ea typeface="Cambria Math" pitchFamily="18" charset="0"/>
              </a:rPr>
              <a:t>Age: 20 yrs </a:t>
            </a:r>
          </a:p>
        </p:txBody>
      </p:sp>
      <p:sp>
        <p:nvSpPr>
          <p:cNvPr id="7" name="Title 1"/>
          <p:cNvSpPr>
            <a:spLocks noGrp="1"/>
          </p:cNvSpPr>
          <p:nvPr>
            <p:ph type="ctrTitle"/>
          </p:nvPr>
        </p:nvSpPr>
        <p:spPr>
          <a:xfrm>
            <a:off x="571472" y="214290"/>
            <a:ext cx="7315200" cy="857256"/>
          </a:xfrm>
          <a:effectLst>
            <a:outerShdw blurRad="50800" dist="38100" dir="5400000" algn="t" rotWithShape="0">
              <a:prstClr val="black">
                <a:alpha val="40000"/>
              </a:prstClr>
            </a:outerShdw>
          </a:effectLst>
        </p:spPr>
        <p:txBody>
          <a:bodyPr/>
          <a:lstStyle/>
          <a:p>
            <a:pPr algn="ctr"/>
            <a:r>
              <a:rPr lang="en-US" b="1" dirty="0" smtClean="0">
                <a:solidFill>
                  <a:srgbClr val="008000"/>
                </a:solidFill>
                <a:effectLst>
                  <a:outerShdw blurRad="38100" dist="38100" dir="2700000" algn="tl">
                    <a:srgbClr val="000000">
                      <a:alpha val="43137"/>
                    </a:srgbClr>
                  </a:outerShdw>
                </a:effectLst>
              </a:rPr>
              <a:t>Testimonials</a:t>
            </a:r>
            <a:endParaRPr lang="en-US" b="1" dirty="0">
              <a:solidFill>
                <a:srgbClr val="008000"/>
              </a:solidFill>
              <a:effectLst>
                <a:outerShdw blurRad="38100" dist="38100" dir="2700000" algn="tl">
                  <a:srgbClr val="000000">
                    <a:alpha val="43137"/>
                  </a:srgbClr>
                </a:outerShdw>
              </a:effectLst>
            </a:endParaRPr>
          </a:p>
        </p:txBody>
      </p:sp>
      <p:pic>
        <p:nvPicPr>
          <p:cNvPr id="8" name="Picture 7" descr="images.jpg"/>
          <p:cNvPicPr>
            <a:picLocks noChangeAspect="1"/>
          </p:cNvPicPr>
          <p:nvPr/>
        </p:nvPicPr>
        <p:blipFill>
          <a:blip r:embed="rId2" cstate="email"/>
          <a:stretch>
            <a:fillRect/>
          </a:stretch>
        </p:blipFill>
        <p:spPr>
          <a:xfrm rot="206911">
            <a:off x="6429388" y="214290"/>
            <a:ext cx="1135299" cy="1135299"/>
          </a:xfrm>
          <a:prstGeom prst="rect">
            <a:avLst/>
          </a:prstGeom>
        </p:spPr>
      </p:pic>
      <p:pic>
        <p:nvPicPr>
          <p:cNvPr id="6" name="Picture 5" descr="01.jpg"/>
          <p:cNvPicPr>
            <a:picLocks noChangeAspect="1"/>
          </p:cNvPicPr>
          <p:nvPr/>
        </p:nvPicPr>
        <p:blipFill>
          <a:blip r:embed="rId3" cstate="email">
            <a:lum bright="30000" contrast="20000"/>
          </a:blip>
          <a:srcRect/>
          <a:stretch>
            <a:fillRect/>
          </a:stretch>
        </p:blipFill>
        <p:spPr>
          <a:xfrm>
            <a:off x="5214942" y="4286256"/>
            <a:ext cx="2571768" cy="19288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85720" y="928670"/>
            <a:ext cx="8358246" cy="4643470"/>
          </a:xfrm>
        </p:spPr>
        <p:txBody>
          <a:bodyPr/>
          <a:lstStyle/>
          <a:p>
            <a:pPr algn="ctr"/>
            <a:r>
              <a:rPr lang="en-US" sz="3600" dirty="0" smtClean="0">
                <a:solidFill>
                  <a:srgbClr val="006600"/>
                </a:solidFill>
              </a:rPr>
              <a:t>Contact: </a:t>
            </a:r>
            <a:br>
              <a:rPr lang="en-US" sz="3600" dirty="0" smtClean="0">
                <a:solidFill>
                  <a:srgbClr val="006600"/>
                </a:solidFill>
              </a:rPr>
            </a:br>
            <a:r>
              <a:rPr lang="en-US" sz="3600" dirty="0" smtClean="0">
                <a:solidFill>
                  <a:srgbClr val="006600"/>
                </a:solidFill>
              </a:rPr>
              <a:t/>
            </a:r>
            <a:br>
              <a:rPr lang="en-US" sz="3600" dirty="0" smtClean="0">
                <a:solidFill>
                  <a:srgbClr val="006600"/>
                </a:solidFill>
              </a:rPr>
            </a:br>
            <a:r>
              <a:rPr lang="en-US" sz="4000" b="1" dirty="0" smtClean="0">
                <a:solidFill>
                  <a:srgbClr val="006600"/>
                </a:solidFill>
                <a:latin typeface="Algerian" pitchFamily="82" charset="0"/>
              </a:rPr>
              <a:t>Keva Industries</a:t>
            </a:r>
            <a:r>
              <a:rPr lang="en-US" sz="3600" dirty="0" smtClean="0">
                <a:solidFill>
                  <a:srgbClr val="006600"/>
                </a:solidFill>
              </a:rPr>
              <a:t/>
            </a:r>
            <a:br>
              <a:rPr lang="en-US" sz="3600" dirty="0" smtClean="0">
                <a:solidFill>
                  <a:srgbClr val="006600"/>
                </a:solidFill>
              </a:rPr>
            </a:br>
            <a:r>
              <a:rPr lang="en-US" sz="3600" dirty="0" smtClean="0">
                <a:solidFill>
                  <a:srgbClr val="006600"/>
                </a:solidFill>
              </a:rPr>
              <a:t>An ISO 9001:2008 Certified Company</a:t>
            </a:r>
            <a:br>
              <a:rPr lang="en-US" sz="3600" dirty="0" smtClean="0">
                <a:solidFill>
                  <a:srgbClr val="006600"/>
                </a:solidFill>
              </a:rPr>
            </a:br>
            <a:r>
              <a:rPr lang="en-US" sz="3600" b="1" dirty="0" smtClean="0">
                <a:solidFill>
                  <a:srgbClr val="006600"/>
                </a:solidFill>
              </a:rPr>
              <a:t>Level 2, Prestige Omega, </a:t>
            </a:r>
            <a:br>
              <a:rPr lang="en-US" sz="3600" b="1" dirty="0" smtClean="0">
                <a:solidFill>
                  <a:srgbClr val="006600"/>
                </a:solidFill>
              </a:rPr>
            </a:br>
            <a:r>
              <a:rPr lang="en-US" sz="3600" b="1" dirty="0" smtClean="0">
                <a:solidFill>
                  <a:srgbClr val="006600"/>
                </a:solidFill>
              </a:rPr>
              <a:t>No. 104,  EPIP Zone, </a:t>
            </a:r>
            <a:r>
              <a:rPr lang="en-US" sz="3600" dirty="0" smtClean="0">
                <a:solidFill>
                  <a:srgbClr val="006600"/>
                </a:solidFill>
              </a:rPr>
              <a:t/>
            </a:r>
            <a:br>
              <a:rPr lang="en-US" sz="3600" dirty="0" smtClean="0">
                <a:solidFill>
                  <a:srgbClr val="006600"/>
                </a:solidFill>
              </a:rPr>
            </a:br>
            <a:r>
              <a:rPr lang="en-US" sz="3600" b="1" dirty="0" smtClean="0">
                <a:solidFill>
                  <a:srgbClr val="006600"/>
                </a:solidFill>
              </a:rPr>
              <a:t>Whitefield, Bangalore-560066 (India)</a:t>
            </a:r>
            <a:r>
              <a:rPr lang="en-US" sz="3600" dirty="0" smtClean="0">
                <a:solidFill>
                  <a:srgbClr val="006600"/>
                </a:solidFill>
              </a:rPr>
              <a:t/>
            </a:r>
            <a:br>
              <a:rPr lang="en-US" sz="3600" dirty="0" smtClean="0">
                <a:solidFill>
                  <a:srgbClr val="006600"/>
                </a:solidFill>
              </a:rPr>
            </a:br>
            <a:r>
              <a:rPr lang="en-US" sz="3600" b="1" dirty="0" smtClean="0">
                <a:solidFill>
                  <a:srgbClr val="006600"/>
                </a:solidFill>
              </a:rPr>
              <a:t>Web: </a:t>
            </a:r>
            <a:r>
              <a:rPr lang="en-US" sz="3600" b="1" dirty="0" smtClean="0">
                <a:solidFill>
                  <a:srgbClr val="006600"/>
                </a:solidFill>
                <a:hlinkClick r:id="rId2"/>
              </a:rPr>
              <a:t>www.kevaind.org</a:t>
            </a:r>
            <a:r>
              <a:rPr lang="en-US" sz="3600" dirty="0" smtClean="0">
                <a:solidFill>
                  <a:srgbClr val="006600"/>
                </a:solidFill>
              </a:rPr>
              <a:t/>
            </a:r>
            <a:br>
              <a:rPr lang="en-US" sz="3600" dirty="0" smtClean="0">
                <a:solidFill>
                  <a:srgbClr val="006600"/>
                </a:solidFill>
              </a:rPr>
            </a:br>
            <a:endParaRPr lang="en-US" sz="3600" dirty="0">
              <a:solidFill>
                <a:srgbClr val="006600"/>
              </a:solidFill>
            </a:endParaRPr>
          </a:p>
        </p:txBody>
      </p:sp>
    </p:spTree>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1"/>
          <p:cNvSpPr>
            <a:spLocks noChangeArrowheads="1"/>
          </p:cNvSpPr>
          <p:nvPr/>
        </p:nvSpPr>
        <p:spPr bwMode="auto">
          <a:xfrm>
            <a:off x="857224" y="5143512"/>
            <a:ext cx="7643866"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lang="en-US" sz="2800" spc="-150" dirty="0" smtClean="0">
                <a:solidFill>
                  <a:srgbClr val="008000"/>
                </a:solidFill>
                <a:latin typeface="Bernard MT Condensed" pitchFamily="18" charset="0"/>
                <a:cs typeface="Times New Roman" pitchFamily="18" charset="0"/>
              </a:rPr>
              <a:t>Note:</a:t>
            </a:r>
            <a:r>
              <a:rPr lang="en-US" sz="2800" spc="-150" dirty="0" smtClean="0">
                <a:solidFill>
                  <a:srgbClr val="006600">
                    <a:alpha val="49000"/>
                  </a:srgbClr>
                </a:solidFill>
                <a:latin typeface="Bernard MT Condensed" pitchFamily="18" charset="0"/>
                <a:cs typeface="Times New Roman" pitchFamily="18" charset="0"/>
              </a:rPr>
              <a:t> This product is not intended to treat, cure or prevent any disease. Please consult your health care professional.</a:t>
            </a:r>
          </a:p>
        </p:txBody>
      </p:sp>
      <p:sp>
        <p:nvSpPr>
          <p:cNvPr id="3" name="Rectangle 2"/>
          <p:cNvSpPr/>
          <p:nvPr/>
        </p:nvSpPr>
        <p:spPr>
          <a:xfrm>
            <a:off x="1285852" y="1285860"/>
            <a:ext cx="6787436" cy="1569660"/>
          </a:xfrm>
          <a:prstGeom prst="rect">
            <a:avLst/>
          </a:prstGeom>
        </p:spPr>
        <p:txBody>
          <a:bodyPr wrap="none">
            <a:spAutoFit/>
          </a:bodyPr>
          <a:lstStyle/>
          <a:p>
            <a:r>
              <a:rPr lang="en-US" sz="9600" dirty="0" smtClean="0">
                <a:solidFill>
                  <a:srgbClr val="006600"/>
                </a:solidFill>
                <a:latin typeface="Algerian" pitchFamily="82" charset="0"/>
              </a:rPr>
              <a:t>THANK YOU</a:t>
            </a:r>
            <a:endParaRPr lang="en-US" sz="9600" dirty="0">
              <a:solidFill>
                <a:srgbClr val="006600"/>
              </a:solidFill>
              <a:latin typeface="Algerian" pitchFamily="82" charset="0"/>
            </a:endParaRPr>
          </a:p>
        </p:txBody>
      </p:sp>
      <p:pic>
        <p:nvPicPr>
          <p:cNvPr id="4" name="Picture 3" descr="Japanese-greeting1.jpg"/>
          <p:cNvPicPr>
            <a:picLocks noChangeAspect="1"/>
          </p:cNvPicPr>
          <p:nvPr/>
        </p:nvPicPr>
        <p:blipFill>
          <a:blip r:embed="rId2" cstate="email"/>
          <a:stretch>
            <a:fillRect/>
          </a:stretch>
        </p:blipFill>
        <p:spPr>
          <a:xfrm>
            <a:off x="3929058" y="3000372"/>
            <a:ext cx="1500198" cy="1697951"/>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71472" y="1714488"/>
            <a:ext cx="8001056" cy="2062103"/>
          </a:xfrm>
          <a:prstGeom prst="rect">
            <a:avLst/>
          </a:prstGeom>
        </p:spPr>
        <p:txBody>
          <a:bodyPr wrap="square">
            <a:spAutoFit/>
          </a:bodyPr>
          <a:lstStyle/>
          <a:p>
            <a:pPr algn="just"/>
            <a:r>
              <a:rPr lang="en-US" sz="3200" spc="-150" dirty="0" smtClean="0">
                <a:solidFill>
                  <a:srgbClr val="006600">
                    <a:alpha val="49000"/>
                  </a:srgbClr>
                </a:solidFill>
                <a:latin typeface="Bernard MT Condensed" pitchFamily="18" charset="0"/>
                <a:cs typeface="Times New Roman" pitchFamily="18" charset="0"/>
              </a:rPr>
              <a:t>In recent times, these problems have lead to serious diseases of cancer, chest congestion, skin  problems, tuberculosis, hypertension, depression &amp; a never ending list.</a:t>
            </a:r>
          </a:p>
        </p:txBody>
      </p:sp>
      <p:sp>
        <p:nvSpPr>
          <p:cNvPr id="3" name="Title 1"/>
          <p:cNvSpPr txBox="1">
            <a:spLocks/>
          </p:cNvSpPr>
          <p:nvPr/>
        </p:nvSpPr>
        <p:spPr>
          <a:xfrm>
            <a:off x="928662" y="214290"/>
            <a:ext cx="7315200" cy="1214422"/>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smtClean="0">
                <a:ln>
                  <a:noFill/>
                </a:ln>
                <a:solidFill>
                  <a:srgbClr val="008000"/>
                </a:solidFill>
                <a:effectLst>
                  <a:outerShdw blurRad="38100" dist="38100" dir="2700000" algn="tl">
                    <a:srgbClr val="000000">
                      <a:alpha val="43137"/>
                    </a:srgbClr>
                  </a:outerShdw>
                </a:effectLst>
                <a:uLnTx/>
                <a:uFillTx/>
                <a:latin typeface="Algerian" pitchFamily="82" charset="0"/>
                <a:ea typeface="+mj-ea"/>
                <a:cs typeface="+mj-cs"/>
              </a:rPr>
              <a:t>Health Problems</a:t>
            </a:r>
            <a:endParaRPr kumimoji="0" lang="en-US" sz="3600" b="1" i="0" u="none" strike="noStrike" kern="1200" cap="none" spc="0" normalizeH="0" baseline="0" noProof="0" dirty="0" smtClean="0">
              <a:ln>
                <a:noFill/>
              </a:ln>
              <a:solidFill>
                <a:srgbClr val="008000"/>
              </a:solidFill>
              <a:effectLst>
                <a:outerShdw blurRad="38100" dist="38100" dir="2700000" algn="tl">
                  <a:srgbClr val="000000">
                    <a:alpha val="43137"/>
                  </a:srgbClr>
                </a:outerShdw>
              </a:effectLst>
              <a:uLnTx/>
              <a:uFillTx/>
              <a:latin typeface="Algerian" pitchFamily="82" charset="0"/>
              <a:ea typeface="+mj-ea"/>
              <a:cs typeface="+mj-cs"/>
            </a:endParaRPr>
          </a:p>
        </p:txBody>
      </p:sp>
      <p:pic>
        <p:nvPicPr>
          <p:cNvPr id="4" name="Picture 3" descr="asthma.jpg"/>
          <p:cNvPicPr>
            <a:picLocks noChangeAspect="1"/>
          </p:cNvPicPr>
          <p:nvPr/>
        </p:nvPicPr>
        <p:blipFill>
          <a:blip r:embed="rId2" cstate="email"/>
          <a:stretch>
            <a:fillRect/>
          </a:stretch>
        </p:blipFill>
        <p:spPr>
          <a:xfrm>
            <a:off x="4357686" y="3857628"/>
            <a:ext cx="2263457" cy="1869812"/>
          </a:xfrm>
          <a:prstGeom prst="rect">
            <a:avLst/>
          </a:prstGeom>
          <a:ln>
            <a:noFill/>
          </a:ln>
          <a:effectLst>
            <a:outerShdw blurRad="292100" dist="139700" dir="2700000" algn="tl" rotWithShape="0">
              <a:srgbClr val="333333">
                <a:alpha val="65000"/>
              </a:srgbClr>
            </a:outerShdw>
          </a:effectLst>
        </p:spPr>
      </p:pic>
      <p:pic>
        <p:nvPicPr>
          <p:cNvPr id="5" name="Picture 4" descr="SkinHair.gif"/>
          <p:cNvPicPr>
            <a:picLocks noChangeAspect="1"/>
          </p:cNvPicPr>
          <p:nvPr/>
        </p:nvPicPr>
        <p:blipFill>
          <a:blip r:embed="rId3"/>
          <a:srcRect l="3703" t="4439" r="3703" b="4439"/>
          <a:stretch>
            <a:fillRect/>
          </a:stretch>
        </p:blipFill>
        <p:spPr>
          <a:xfrm>
            <a:off x="1357290" y="3857628"/>
            <a:ext cx="2255886" cy="1884177"/>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14282" y="500042"/>
            <a:ext cx="8715436" cy="6143668"/>
          </a:xfrm>
        </p:spPr>
        <p:txBody>
          <a:bodyPr>
            <a:noAutofit/>
          </a:bodyPr>
          <a:lstStyle/>
          <a:p>
            <a:pPr algn="ctr">
              <a:lnSpc>
                <a:spcPct val="100000"/>
              </a:lnSpc>
              <a:spcBef>
                <a:spcPts val="0"/>
              </a:spcBef>
            </a:pPr>
            <a:r>
              <a:rPr lang="en-US" sz="3200" spc="-150" dirty="0" smtClean="0">
                <a:solidFill>
                  <a:srgbClr val="006600">
                    <a:alpha val="49000"/>
                  </a:srgbClr>
                </a:solidFill>
                <a:latin typeface="Bernard MT Condensed" pitchFamily="18" charset="0"/>
                <a:cs typeface="Times New Roman" pitchFamily="18" charset="0"/>
              </a:rPr>
              <a:t>Can we stop the earth from air, water pollution ??</a:t>
            </a:r>
          </a:p>
          <a:p>
            <a:pPr algn="ctr">
              <a:lnSpc>
                <a:spcPct val="100000"/>
              </a:lnSpc>
              <a:spcBef>
                <a:spcPts val="0"/>
              </a:spcBef>
            </a:pPr>
            <a:endParaRPr lang="en-US" sz="3200" spc="-150" dirty="0" smtClean="0">
              <a:solidFill>
                <a:srgbClr val="006600">
                  <a:alpha val="49000"/>
                </a:srgbClr>
              </a:solidFill>
              <a:latin typeface="Bernard MT Condensed" pitchFamily="18" charset="0"/>
              <a:cs typeface="Times New Roman" pitchFamily="18" charset="0"/>
            </a:endParaRPr>
          </a:p>
          <a:p>
            <a:pPr algn="ctr">
              <a:lnSpc>
                <a:spcPct val="100000"/>
              </a:lnSpc>
              <a:spcBef>
                <a:spcPts val="0"/>
              </a:spcBef>
            </a:pPr>
            <a:r>
              <a:rPr lang="en-US" sz="3200" spc="-150" dirty="0" smtClean="0">
                <a:solidFill>
                  <a:srgbClr val="006600">
                    <a:alpha val="49000"/>
                  </a:srgbClr>
                </a:solidFill>
                <a:latin typeface="Bernard MT Condensed" pitchFamily="18" charset="0"/>
                <a:cs typeface="Times New Roman" pitchFamily="18" charset="0"/>
              </a:rPr>
              <a:t> No!</a:t>
            </a:r>
          </a:p>
          <a:p>
            <a:pPr algn="ctr">
              <a:lnSpc>
                <a:spcPct val="100000"/>
              </a:lnSpc>
              <a:spcBef>
                <a:spcPts val="0"/>
              </a:spcBef>
            </a:pPr>
            <a:endParaRPr lang="en-US" sz="3200" spc="-150" dirty="0" smtClean="0">
              <a:solidFill>
                <a:srgbClr val="006600">
                  <a:alpha val="49000"/>
                </a:srgbClr>
              </a:solidFill>
              <a:latin typeface="Bernard MT Condensed" pitchFamily="18" charset="0"/>
              <a:cs typeface="Times New Roman" pitchFamily="18" charset="0"/>
            </a:endParaRPr>
          </a:p>
          <a:p>
            <a:pPr algn="ctr">
              <a:lnSpc>
                <a:spcPct val="100000"/>
              </a:lnSpc>
              <a:spcBef>
                <a:spcPts val="0"/>
              </a:spcBef>
            </a:pPr>
            <a:r>
              <a:rPr lang="en-US" sz="3200" spc="-150" dirty="0" smtClean="0">
                <a:solidFill>
                  <a:srgbClr val="006600">
                    <a:alpha val="49000"/>
                  </a:srgbClr>
                </a:solidFill>
                <a:latin typeface="Bernard MT Condensed" pitchFamily="18" charset="0"/>
                <a:cs typeface="Times New Roman" pitchFamily="18" charset="0"/>
              </a:rPr>
              <a:t>Then will we have to survive with such serious diseases lifelong?</a:t>
            </a:r>
          </a:p>
          <a:p>
            <a:pPr algn="ctr">
              <a:lnSpc>
                <a:spcPct val="100000"/>
              </a:lnSpc>
              <a:spcBef>
                <a:spcPts val="0"/>
              </a:spcBef>
            </a:pPr>
            <a:endParaRPr lang="en-US" sz="3200" spc="-150" dirty="0" smtClean="0">
              <a:solidFill>
                <a:srgbClr val="006600">
                  <a:alpha val="49000"/>
                </a:srgbClr>
              </a:solidFill>
              <a:latin typeface="Bernard MT Condensed" pitchFamily="18" charset="0"/>
              <a:cs typeface="Times New Roman" pitchFamily="18" charset="0"/>
            </a:endParaRPr>
          </a:p>
          <a:p>
            <a:pPr algn="ctr">
              <a:lnSpc>
                <a:spcPct val="100000"/>
              </a:lnSpc>
              <a:spcBef>
                <a:spcPts val="0"/>
              </a:spcBef>
            </a:pPr>
            <a:r>
              <a:rPr lang="en-US" sz="3200" spc="-150" dirty="0" smtClean="0">
                <a:solidFill>
                  <a:srgbClr val="006600">
                    <a:alpha val="49000"/>
                  </a:srgbClr>
                </a:solidFill>
                <a:latin typeface="Bernard MT Condensed" pitchFamily="18" charset="0"/>
                <a:cs typeface="Times New Roman" pitchFamily="18" charset="0"/>
              </a:rPr>
              <a:t>WE WILL AGAIN SAY NO!</a:t>
            </a:r>
          </a:p>
          <a:p>
            <a:pPr algn="ctr">
              <a:lnSpc>
                <a:spcPct val="100000"/>
              </a:lnSpc>
              <a:spcBef>
                <a:spcPts val="0"/>
              </a:spcBef>
            </a:pPr>
            <a:endParaRPr lang="en-US" sz="3200" spc="-150" dirty="0" smtClean="0">
              <a:solidFill>
                <a:srgbClr val="006600">
                  <a:alpha val="49000"/>
                </a:srgbClr>
              </a:solidFill>
              <a:latin typeface="Bernard MT Condensed" pitchFamily="18" charset="0"/>
              <a:cs typeface="Times New Roman" pitchFamily="18" charset="0"/>
            </a:endParaRPr>
          </a:p>
          <a:p>
            <a:pPr algn="ctr">
              <a:lnSpc>
                <a:spcPct val="100000"/>
              </a:lnSpc>
              <a:spcBef>
                <a:spcPts val="0"/>
              </a:spcBef>
            </a:pPr>
            <a:r>
              <a:rPr lang="en-US" sz="3600" spc="-150" dirty="0" smtClean="0">
                <a:solidFill>
                  <a:srgbClr val="009900"/>
                </a:solidFill>
                <a:effectLst>
                  <a:outerShdw blurRad="38100" dist="38100" dir="2700000" algn="tl">
                    <a:srgbClr val="000000">
                      <a:alpha val="43137"/>
                    </a:srgbClr>
                  </a:outerShdw>
                </a:effectLst>
                <a:latin typeface="Bernard MT Condensed" pitchFamily="18" charset="0"/>
                <a:cs typeface="Times New Roman" pitchFamily="18" charset="0"/>
              </a:rPr>
              <a:t>YES, BECAUSE WE NOW HAVE THE SOLUTION TO ALL THESE PROBLEMS!!</a:t>
            </a:r>
          </a:p>
        </p:txBody>
      </p:sp>
      <p:pic>
        <p:nvPicPr>
          <p:cNvPr id="4" name="Picture 3" descr="4319195477_340252047a.jpg"/>
          <p:cNvPicPr>
            <a:picLocks noChangeAspect="1"/>
          </p:cNvPicPr>
          <p:nvPr/>
        </p:nvPicPr>
        <p:blipFill>
          <a:blip r:embed="rId2" cstate="email"/>
          <a:stretch>
            <a:fillRect/>
          </a:stretch>
        </p:blipFill>
        <p:spPr>
          <a:xfrm rot="765340">
            <a:off x="7106602" y="1247405"/>
            <a:ext cx="1721508" cy="1149967"/>
          </a:xfrm>
          <a:prstGeom prst="rect">
            <a:avLst/>
          </a:prstGeom>
          <a:ln>
            <a:noFill/>
          </a:ln>
          <a:effectLst>
            <a:outerShdw blurRad="292100" dist="139700" dir="2700000" algn="tl" rotWithShape="0">
              <a:srgbClr val="333333">
                <a:alpha val="65000"/>
              </a:srgbClr>
            </a:outerShdw>
          </a:effectLst>
        </p:spPr>
      </p:pic>
      <p:pic>
        <p:nvPicPr>
          <p:cNvPr id="6" name="Picture 5" descr="confus6.jpg"/>
          <p:cNvPicPr>
            <a:picLocks noChangeAspect="1"/>
          </p:cNvPicPr>
          <p:nvPr/>
        </p:nvPicPr>
        <p:blipFill>
          <a:blip r:embed="rId3" cstate="email"/>
          <a:stretch>
            <a:fillRect/>
          </a:stretch>
        </p:blipFill>
        <p:spPr>
          <a:xfrm rot="20850331">
            <a:off x="656424" y="3106138"/>
            <a:ext cx="1149784" cy="1571612"/>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928670"/>
            <a:ext cx="9144000" cy="2357454"/>
          </a:xfrm>
        </p:spPr>
        <p:txBody>
          <a:bodyPr/>
          <a:lstStyle/>
          <a:p>
            <a:pPr algn="just"/>
            <a:r>
              <a:rPr lang="en-US" sz="3200" b="1" dirty="0" smtClean="0">
                <a:solidFill>
                  <a:srgbClr val="009900"/>
                </a:solidFill>
                <a:effectLst>
                  <a:outerShdw blurRad="38100" dist="38100" dir="2700000" algn="tl">
                    <a:srgbClr val="000000">
                      <a:alpha val="43137"/>
                    </a:srgbClr>
                  </a:outerShdw>
                </a:effectLst>
              </a:rPr>
              <a:t>KEVA INDUSTRIES </a:t>
            </a:r>
            <a:r>
              <a:rPr lang="en-US" sz="3200" b="1" dirty="0" smtClean="0">
                <a:solidFill>
                  <a:srgbClr val="006600"/>
                </a:solidFill>
                <a:effectLst>
                  <a:outerShdw blurRad="38100" dist="38100" dir="2700000" algn="tl">
                    <a:srgbClr val="000000">
                      <a:alpha val="43137"/>
                    </a:srgbClr>
                  </a:outerShdw>
                </a:effectLst>
              </a:rPr>
              <a:t>has brought this solution to you in joint venture with </a:t>
            </a:r>
            <a:r>
              <a:rPr lang="en-US" sz="3200" b="1" dirty="0" smtClean="0">
                <a:solidFill>
                  <a:srgbClr val="009900"/>
                </a:solidFill>
                <a:effectLst>
                  <a:outerShdw blurRad="38100" dist="38100" dir="2700000" algn="tl">
                    <a:srgbClr val="000000">
                      <a:alpha val="43137"/>
                    </a:srgbClr>
                  </a:outerShdw>
                </a:effectLst>
              </a:rPr>
              <a:t>KANID BIOTECH</a:t>
            </a:r>
            <a:r>
              <a:rPr lang="en-US" sz="3200" b="1" dirty="0" smtClean="0">
                <a:solidFill>
                  <a:srgbClr val="006600"/>
                </a:solidFill>
                <a:effectLst>
                  <a:outerShdw blurRad="38100" dist="38100" dir="2700000" algn="tl">
                    <a:srgbClr val="000000">
                      <a:alpha val="43137"/>
                    </a:srgbClr>
                  </a:outerShdw>
                </a:effectLst>
              </a:rPr>
              <a:t>, based in </a:t>
            </a:r>
            <a:r>
              <a:rPr lang="en-US" sz="3200" b="1" dirty="0" smtClean="0">
                <a:solidFill>
                  <a:srgbClr val="009900"/>
                </a:solidFill>
                <a:effectLst>
                  <a:outerShdw blurRad="38100" dist="38100" dir="2700000" algn="tl">
                    <a:srgbClr val="000000">
                      <a:alpha val="43137"/>
                    </a:srgbClr>
                  </a:outerShdw>
                </a:effectLst>
              </a:rPr>
              <a:t>Tokyo, Japan.</a:t>
            </a:r>
            <a:endParaRPr lang="en-US" sz="3200" dirty="0"/>
          </a:p>
        </p:txBody>
      </p:sp>
      <p:sp>
        <p:nvSpPr>
          <p:cNvPr id="3" name="Subtitle 2"/>
          <p:cNvSpPr>
            <a:spLocks noGrp="1"/>
          </p:cNvSpPr>
          <p:nvPr>
            <p:ph type="subTitle" idx="1"/>
          </p:nvPr>
        </p:nvSpPr>
        <p:spPr>
          <a:xfrm>
            <a:off x="3500430" y="4000504"/>
            <a:ext cx="5214974" cy="1143008"/>
          </a:xfrm>
        </p:spPr>
        <p:style>
          <a:lnRef idx="2">
            <a:schemeClr val="accent3"/>
          </a:lnRef>
          <a:fillRef idx="1">
            <a:schemeClr val="lt1"/>
          </a:fillRef>
          <a:effectRef idx="0">
            <a:schemeClr val="accent3"/>
          </a:effectRef>
          <a:fontRef idx="minor">
            <a:schemeClr val="dk1"/>
          </a:fontRef>
        </p:style>
        <p:txBody>
          <a:bodyPr>
            <a:noAutofit/>
          </a:bodyPr>
          <a:lstStyle/>
          <a:p>
            <a:pPr algn="ctr"/>
            <a:r>
              <a:rPr lang="en-US" sz="3100" b="1" dirty="0" smtClean="0">
                <a:solidFill>
                  <a:srgbClr val="009900"/>
                </a:solidFill>
                <a:effectLst>
                  <a:outerShdw blurRad="38100" dist="38100" dir="2700000" algn="tl">
                    <a:srgbClr val="000000">
                      <a:alpha val="43137"/>
                    </a:srgbClr>
                  </a:outerShdw>
                </a:effectLst>
                <a:latin typeface="+mj-lt"/>
                <a:ea typeface="+mj-ea"/>
                <a:cs typeface="+mj-cs"/>
              </a:rPr>
              <a:t>KEVA  ANTI POLLUTION DROPS</a:t>
            </a:r>
            <a:endParaRPr lang="en-US" sz="3200" b="1" dirty="0" smtClean="0">
              <a:solidFill>
                <a:srgbClr val="006600"/>
              </a:solidFill>
              <a:effectLst>
                <a:outerShdw blurRad="38100" dist="38100" dir="2700000" algn="tl">
                  <a:srgbClr val="000000">
                    <a:alpha val="43137"/>
                  </a:srgbClr>
                </a:outerShdw>
              </a:effectLst>
              <a:latin typeface="+mj-lt"/>
              <a:ea typeface="+mj-ea"/>
              <a:cs typeface="+mj-cs"/>
            </a:endParaRPr>
          </a:p>
        </p:txBody>
      </p:sp>
      <p:pic>
        <p:nvPicPr>
          <p:cNvPr id="4" name="Picture 3" descr="DSC_0045.JPG"/>
          <p:cNvPicPr>
            <a:picLocks noChangeAspect="1"/>
          </p:cNvPicPr>
          <p:nvPr/>
        </p:nvPicPr>
        <p:blipFill>
          <a:blip r:embed="rId2" cstate="screen"/>
          <a:srcRect/>
          <a:stretch>
            <a:fillRect/>
          </a:stretch>
        </p:blipFill>
        <p:spPr>
          <a:xfrm>
            <a:off x="642911" y="3000372"/>
            <a:ext cx="2357454" cy="3643338"/>
          </a:xfrm>
          <a:prstGeom prst="rect">
            <a:avLst/>
          </a:prstGeom>
          <a:ln>
            <a:noFill/>
          </a:ln>
          <a:effectLst>
            <a:glow rad="228600">
              <a:schemeClr val="accent4">
                <a:satMod val="175000"/>
                <a:alpha val="40000"/>
              </a:schemeClr>
            </a:glow>
            <a:outerShdw blurRad="292100" dist="139700" dir="2700000" algn="tl" rotWithShape="0">
              <a:srgbClr val="333333">
                <a:alpha val="65000"/>
              </a:srgbClr>
            </a:outerShdw>
          </a:effectLst>
        </p:spPr>
      </p:pic>
      <p:sp>
        <p:nvSpPr>
          <p:cNvPr id="6" name="Rectangle 5"/>
          <p:cNvSpPr/>
          <p:nvPr/>
        </p:nvSpPr>
        <p:spPr>
          <a:xfrm>
            <a:off x="3071802" y="214290"/>
            <a:ext cx="3034805" cy="861774"/>
          </a:xfrm>
          <a:prstGeom prst="rect">
            <a:avLst/>
          </a:prstGeom>
        </p:spPr>
        <p:txBody>
          <a:bodyPr wrap="none">
            <a:spAutoFit/>
          </a:bodyPr>
          <a:lstStyle/>
          <a:p>
            <a:r>
              <a:rPr lang="en-US" sz="5000" b="1" dirty="0" smtClean="0">
                <a:solidFill>
                  <a:srgbClr val="006600"/>
                </a:solidFill>
                <a:effectLst>
                  <a:outerShdw blurRad="38100" dist="38100" dir="2700000" algn="tl">
                    <a:srgbClr val="000000">
                      <a:alpha val="43137"/>
                    </a:srgbClr>
                  </a:outerShdw>
                </a:effectLst>
                <a:latin typeface="Algerian" pitchFamily="82" charset="0"/>
              </a:rPr>
              <a:t>SOLUTION</a:t>
            </a:r>
            <a:endParaRPr lang="en-US" sz="5000" dirty="0">
              <a:latin typeface="Algerian" pitchFamily="82" charset="0"/>
            </a:endParaRPr>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28596" y="1428736"/>
            <a:ext cx="8286808" cy="1292662"/>
          </a:xfrm>
          <a:prstGeom prst="rect">
            <a:avLst/>
          </a:prstGeom>
        </p:spPr>
        <p:txBody>
          <a:bodyPr wrap="square">
            <a:spAutoFit/>
          </a:bodyPr>
          <a:lstStyle/>
          <a:p>
            <a:pPr algn="just"/>
            <a:r>
              <a:rPr lang="en-US" sz="2600" b="1" dirty="0">
                <a:solidFill>
                  <a:srgbClr val="006600"/>
                </a:solidFill>
                <a:effectLst>
                  <a:outerShdw blurRad="38100" dist="38100" dir="2700000" algn="tl">
                    <a:srgbClr val="000000">
                      <a:alpha val="43137"/>
                    </a:srgbClr>
                  </a:outerShdw>
                </a:effectLst>
                <a:latin typeface="+mj-lt"/>
              </a:rPr>
              <a:t>Keva Industries is </a:t>
            </a:r>
            <a:r>
              <a:rPr lang="en-US" sz="2600" b="1" dirty="0" smtClean="0">
                <a:solidFill>
                  <a:srgbClr val="006600"/>
                </a:solidFill>
                <a:effectLst>
                  <a:outerShdw blurRad="38100" dist="38100" dir="2700000" algn="tl">
                    <a:srgbClr val="000000">
                      <a:alpha val="43137"/>
                    </a:srgbClr>
                  </a:outerShdw>
                </a:effectLst>
                <a:latin typeface="+mj-lt"/>
              </a:rPr>
              <a:t>an ISO 9001:2008 certified company which is a </a:t>
            </a:r>
            <a:r>
              <a:rPr lang="en-US" sz="2600" b="1" dirty="0">
                <a:solidFill>
                  <a:srgbClr val="006600"/>
                </a:solidFill>
                <a:effectLst>
                  <a:outerShdw blurRad="38100" dist="38100" dir="2700000" algn="tl">
                    <a:srgbClr val="000000">
                      <a:alpha val="43137"/>
                    </a:srgbClr>
                  </a:outerShdw>
                </a:effectLst>
                <a:latin typeface="+mj-lt"/>
              </a:rPr>
              <a:t>leading developer </a:t>
            </a:r>
            <a:r>
              <a:rPr lang="en-US" sz="2600" b="1" dirty="0" smtClean="0">
                <a:solidFill>
                  <a:srgbClr val="006600"/>
                </a:solidFill>
                <a:effectLst>
                  <a:outerShdw blurRad="38100" dist="38100" dir="2700000" algn="tl">
                    <a:srgbClr val="000000">
                      <a:alpha val="43137"/>
                    </a:srgbClr>
                  </a:outerShdw>
                </a:effectLst>
                <a:latin typeface="+mj-lt"/>
              </a:rPr>
              <a:t>and </a:t>
            </a:r>
            <a:r>
              <a:rPr lang="en-US" sz="2600" b="1" dirty="0">
                <a:solidFill>
                  <a:srgbClr val="006600"/>
                </a:solidFill>
                <a:effectLst>
                  <a:outerShdw blurRad="38100" dist="38100" dir="2700000" algn="tl">
                    <a:srgbClr val="000000">
                      <a:alpha val="43137"/>
                    </a:srgbClr>
                  </a:outerShdw>
                </a:effectLst>
                <a:latin typeface="+mj-lt"/>
              </a:rPr>
              <a:t>supplier </a:t>
            </a:r>
            <a:r>
              <a:rPr lang="en-US" sz="2600" b="1" dirty="0" smtClean="0">
                <a:solidFill>
                  <a:srgbClr val="006600"/>
                </a:solidFill>
                <a:effectLst>
                  <a:outerShdw blurRad="38100" dist="38100" dir="2700000" algn="tl">
                    <a:srgbClr val="000000">
                      <a:alpha val="43137"/>
                    </a:srgbClr>
                  </a:outerShdw>
                </a:effectLst>
                <a:latin typeface="+mj-lt"/>
              </a:rPr>
              <a:t> of </a:t>
            </a:r>
            <a:r>
              <a:rPr lang="en-US" sz="2600" b="1" dirty="0">
                <a:solidFill>
                  <a:srgbClr val="006600"/>
                </a:solidFill>
                <a:effectLst>
                  <a:outerShdw blurRad="38100" dist="38100" dir="2700000" algn="tl">
                    <a:srgbClr val="000000">
                      <a:alpha val="43137"/>
                    </a:srgbClr>
                  </a:outerShdw>
                </a:effectLst>
                <a:latin typeface="+mj-lt"/>
              </a:rPr>
              <a:t>wellness </a:t>
            </a:r>
            <a:r>
              <a:rPr lang="en-US" sz="2600" b="1" dirty="0" smtClean="0">
                <a:solidFill>
                  <a:srgbClr val="006600"/>
                </a:solidFill>
                <a:effectLst>
                  <a:outerShdw blurRad="38100" dist="38100" dir="2700000" algn="tl">
                    <a:srgbClr val="000000">
                      <a:alpha val="43137"/>
                    </a:srgbClr>
                  </a:outerShdw>
                </a:effectLst>
                <a:latin typeface="+mj-lt"/>
              </a:rPr>
              <a:t>and healthcare products in India.</a:t>
            </a:r>
            <a:endParaRPr lang="en-US" sz="2600" b="1" dirty="0">
              <a:solidFill>
                <a:srgbClr val="006600"/>
              </a:solidFill>
              <a:effectLst>
                <a:outerShdw blurRad="38100" dist="38100" dir="2700000" algn="tl">
                  <a:srgbClr val="000000">
                    <a:alpha val="43137"/>
                  </a:srgbClr>
                </a:outerShdw>
              </a:effectLst>
              <a:latin typeface="+mj-lt"/>
            </a:endParaRPr>
          </a:p>
        </p:txBody>
      </p:sp>
      <p:pic>
        <p:nvPicPr>
          <p:cNvPr id="7" name="Picture 6" descr="DP2.jpg"/>
          <p:cNvPicPr>
            <a:picLocks noChangeAspect="1"/>
          </p:cNvPicPr>
          <p:nvPr/>
        </p:nvPicPr>
        <p:blipFill>
          <a:blip r:embed="rId2" cstate="email"/>
          <a:stretch>
            <a:fillRect/>
          </a:stretch>
        </p:blipFill>
        <p:spPr>
          <a:xfrm>
            <a:off x="5429256" y="3071810"/>
            <a:ext cx="3341898" cy="233733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Rectangle 7"/>
          <p:cNvSpPr/>
          <p:nvPr/>
        </p:nvSpPr>
        <p:spPr>
          <a:xfrm>
            <a:off x="1857356" y="571480"/>
            <a:ext cx="5012911" cy="584775"/>
          </a:xfrm>
          <a:prstGeom prst="rect">
            <a:avLst/>
          </a:prstGeom>
        </p:spPr>
        <p:txBody>
          <a:bodyPr wrap="none">
            <a:spAutoFit/>
          </a:bodyPr>
          <a:lstStyle/>
          <a:p>
            <a:r>
              <a:rPr lang="en-US" sz="3200" b="1" dirty="0" smtClean="0">
                <a:solidFill>
                  <a:srgbClr val="006600"/>
                </a:solidFill>
                <a:effectLst>
                  <a:outerShdw blurRad="38100" dist="38100" dir="2700000" algn="tl">
                    <a:srgbClr val="000000">
                      <a:alpha val="43137"/>
                    </a:srgbClr>
                  </a:outerShdw>
                </a:effectLst>
                <a:latin typeface="Algerian" pitchFamily="82" charset="0"/>
                <a:ea typeface="+mj-ea"/>
                <a:cs typeface="+mj-cs"/>
              </a:rPr>
              <a:t>ABOUT KEVA INDUSTRIES</a:t>
            </a:r>
          </a:p>
        </p:txBody>
      </p:sp>
      <p:pic>
        <p:nvPicPr>
          <p:cNvPr id="5" name="Picture 4" descr="bpc-interior-office-building.jpg"/>
          <p:cNvPicPr>
            <a:picLocks noChangeAspect="1"/>
          </p:cNvPicPr>
          <p:nvPr/>
        </p:nvPicPr>
        <p:blipFill>
          <a:blip r:embed="rId3" cstate="email"/>
          <a:stretch>
            <a:fillRect/>
          </a:stretch>
        </p:blipFill>
        <p:spPr>
          <a:xfrm>
            <a:off x="285720" y="3214686"/>
            <a:ext cx="3500462" cy="242645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2289" name="Picture 1" descr="E:\kamal\water\TMR\Data\keva\IMG_0130.jpg"/>
          <p:cNvPicPr>
            <a:picLocks noChangeAspect="1" noChangeArrowheads="1"/>
          </p:cNvPicPr>
          <p:nvPr/>
        </p:nvPicPr>
        <p:blipFill>
          <a:blip r:embed="rId4" cstate="email"/>
          <a:srcRect/>
          <a:stretch>
            <a:fillRect/>
          </a:stretch>
        </p:blipFill>
        <p:spPr bwMode="auto">
          <a:xfrm>
            <a:off x="2857488" y="4429132"/>
            <a:ext cx="3000396" cy="200026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DSC_0045.JPG"/>
          <p:cNvPicPr>
            <a:picLocks noChangeAspect="1"/>
          </p:cNvPicPr>
          <p:nvPr/>
        </p:nvPicPr>
        <p:blipFill>
          <a:blip r:embed="rId2" cstate="screen"/>
          <a:srcRect/>
          <a:stretch>
            <a:fillRect/>
          </a:stretch>
        </p:blipFill>
        <p:spPr>
          <a:xfrm>
            <a:off x="6286512" y="1857364"/>
            <a:ext cx="2500330" cy="4286280"/>
          </a:xfrm>
          <a:prstGeom prst="rect">
            <a:avLst/>
          </a:prstGeom>
          <a:scene3d>
            <a:camera prst="orthographicFront"/>
            <a:lightRig rig="balanced" dir="t"/>
          </a:scene3d>
          <a:sp3d prstMaterial="matte"/>
        </p:spPr>
      </p:pic>
      <p:sp>
        <p:nvSpPr>
          <p:cNvPr id="1025" name="Rectangle 1"/>
          <p:cNvSpPr>
            <a:spLocks noChangeArrowheads="1"/>
          </p:cNvSpPr>
          <p:nvPr/>
        </p:nvSpPr>
        <p:spPr bwMode="auto">
          <a:xfrm>
            <a:off x="0" y="2000240"/>
            <a:ext cx="5786478" cy="1046440"/>
          </a:xfrm>
          <a:prstGeom prst="rect">
            <a:avLst/>
          </a:prstGeom>
          <a:noFill/>
          <a:ln w="9525">
            <a:noFill/>
            <a:miter lim="800000"/>
            <a:headEnd/>
            <a:tailEnd/>
          </a:ln>
          <a:effectLst/>
        </p:spPr>
        <p:txBody>
          <a:bodyPr vert="horz" wrap="square" lIns="91440" tIns="0" rIns="9144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rgbClr val="339966"/>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 typeface="Wingdings" pitchFamily="2" charset="2"/>
              <a:buChar char="ü"/>
              <a:tabLst/>
            </a:pPr>
            <a:r>
              <a:rPr lang="en-US" sz="3200" spc="-150" dirty="0" smtClean="0">
                <a:solidFill>
                  <a:srgbClr val="339966"/>
                </a:solidFill>
                <a:latin typeface="Bernard MT Condensed" pitchFamily="18" charset="0"/>
                <a:cs typeface="Times New Roman" pitchFamily="18" charset="0"/>
              </a:rPr>
              <a:t> </a:t>
            </a:r>
            <a:r>
              <a:rPr lang="en-US" sz="3200" spc="-150" dirty="0" smtClean="0">
                <a:solidFill>
                  <a:srgbClr val="006600">
                    <a:alpha val="49000"/>
                  </a:srgbClr>
                </a:solidFill>
                <a:latin typeface="Bernard MT Condensed" pitchFamily="18" charset="0"/>
                <a:cs typeface="Times New Roman" pitchFamily="18" charset="0"/>
              </a:rPr>
              <a:t>A  100% Natural  &amp; Herbal Remedy</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rgbClr val="339966"/>
              </a:solidFill>
              <a:effectLst/>
              <a:latin typeface="Arial" pitchFamily="34" charset="0"/>
            </a:endParaRPr>
          </a:p>
        </p:txBody>
      </p:sp>
      <p:sp>
        <p:nvSpPr>
          <p:cNvPr id="1026" name="Rectangle 2"/>
          <p:cNvSpPr>
            <a:spLocks noChangeArrowheads="1"/>
          </p:cNvSpPr>
          <p:nvPr/>
        </p:nvSpPr>
        <p:spPr bwMode="auto">
          <a:xfrm>
            <a:off x="0" y="3929066"/>
            <a:ext cx="5929322" cy="1538883"/>
          </a:xfrm>
          <a:prstGeom prst="rect">
            <a:avLst/>
          </a:prstGeom>
          <a:noFill/>
          <a:ln w="9525">
            <a:noFill/>
            <a:miter lim="800000"/>
            <a:headEnd/>
            <a:tailEnd/>
          </a:ln>
          <a:effectLst/>
        </p:spPr>
        <p:txBody>
          <a:bodyPr vert="horz" wrap="square" lIns="91440" tIns="0" rIns="91440" bIns="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rgbClr val="339966"/>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 typeface="Wingdings" pitchFamily="2" charset="2"/>
              <a:buChar char="ü"/>
              <a:tabLst/>
            </a:pPr>
            <a:r>
              <a:rPr lang="en-US" sz="3200" spc="-150" dirty="0" smtClean="0">
                <a:solidFill>
                  <a:srgbClr val="339966"/>
                </a:solidFill>
                <a:latin typeface="Bernard MT Condensed" pitchFamily="18" charset="0"/>
                <a:cs typeface="Times New Roman" pitchFamily="18" charset="0"/>
              </a:rPr>
              <a:t> </a:t>
            </a:r>
            <a:r>
              <a:rPr lang="en-US" sz="3200" spc="-150" dirty="0" smtClean="0">
                <a:solidFill>
                  <a:srgbClr val="006600">
                    <a:alpha val="49000"/>
                  </a:srgbClr>
                </a:solidFill>
                <a:latin typeface="Bernard MT Condensed" pitchFamily="18" charset="0"/>
                <a:cs typeface="Times New Roman" pitchFamily="18" charset="0"/>
              </a:rPr>
              <a:t>Concentrated Extract from Japanese Natural Herbs</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rgbClr val="339966"/>
              </a:solidFill>
              <a:effectLst/>
              <a:latin typeface="Arial" pitchFamily="34" charset="0"/>
            </a:endParaRPr>
          </a:p>
        </p:txBody>
      </p:sp>
      <p:sp>
        <p:nvSpPr>
          <p:cNvPr id="6" name="Rectangle 5"/>
          <p:cNvSpPr/>
          <p:nvPr/>
        </p:nvSpPr>
        <p:spPr>
          <a:xfrm>
            <a:off x="642910" y="422956"/>
            <a:ext cx="7929618" cy="1077218"/>
          </a:xfrm>
          <a:prstGeom prst="rect">
            <a:avLst/>
          </a:prstGeom>
        </p:spPr>
        <p:txBody>
          <a:bodyPr wrap="square">
            <a:spAutoFit/>
          </a:bodyPr>
          <a:lstStyle/>
          <a:p>
            <a:r>
              <a:rPr lang="en-US" sz="3200" b="1" dirty="0" smtClean="0">
                <a:solidFill>
                  <a:srgbClr val="008000"/>
                </a:solidFill>
                <a:effectLst>
                  <a:outerShdw blurRad="38100" dist="38100" dir="2700000" algn="tl">
                    <a:srgbClr val="000000">
                      <a:alpha val="43137"/>
                    </a:srgbClr>
                  </a:outerShdw>
                </a:effectLst>
                <a:latin typeface="Algerian" pitchFamily="82" charset="0"/>
                <a:ea typeface="+mj-ea"/>
                <a:cs typeface="+mj-cs"/>
              </a:rPr>
              <a:t>About Keva Anti Pollution Drops </a:t>
            </a:r>
          </a:p>
          <a:p>
            <a:pPr algn="ctr"/>
            <a:r>
              <a:rPr lang="en-US" sz="3200" b="1" dirty="0" smtClean="0">
                <a:solidFill>
                  <a:srgbClr val="008000"/>
                </a:solidFill>
                <a:effectLst>
                  <a:outerShdw blurRad="38100" dist="38100" dir="2700000" algn="tl">
                    <a:srgbClr val="000000">
                      <a:alpha val="43137"/>
                    </a:srgbClr>
                  </a:outerShdw>
                </a:effectLst>
                <a:latin typeface="Algerian" pitchFamily="82" charset="0"/>
                <a:ea typeface="+mj-ea"/>
                <a:cs typeface="+mj-cs"/>
              </a:rPr>
              <a:t>(KAPD)</a:t>
            </a:r>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428596" y="1142984"/>
            <a:ext cx="8143932" cy="1046440"/>
          </a:xfrm>
          <a:prstGeom prst="rect">
            <a:avLst/>
          </a:prstGeom>
          <a:noFill/>
          <a:ln w="9525">
            <a:noFill/>
            <a:miter lim="800000"/>
            <a:headEnd/>
            <a:tailEnd/>
          </a:ln>
          <a:effectLst/>
        </p:spPr>
        <p:txBody>
          <a:bodyPr vert="horz" wrap="square" lIns="91440" tIns="0" rIns="91440" bIns="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rgbClr val="339966"/>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 typeface="Wingdings" pitchFamily="2" charset="2"/>
              <a:buChar char="ü"/>
              <a:tabLst/>
            </a:pPr>
            <a:r>
              <a:rPr lang="en-US" sz="3200" spc="-150" dirty="0" smtClean="0">
                <a:solidFill>
                  <a:srgbClr val="339966"/>
                </a:solidFill>
                <a:latin typeface="Bernard MT Condensed" pitchFamily="18" charset="0"/>
                <a:cs typeface="Times New Roman" pitchFamily="18" charset="0"/>
              </a:rPr>
              <a:t> </a:t>
            </a:r>
            <a:r>
              <a:rPr lang="en-US" sz="3200" spc="-150" dirty="0" smtClean="0">
                <a:solidFill>
                  <a:srgbClr val="006600">
                    <a:alpha val="49000"/>
                  </a:srgbClr>
                </a:solidFill>
                <a:latin typeface="Bernard MT Condensed" pitchFamily="18" charset="0"/>
                <a:cs typeface="Times New Roman" pitchFamily="18" charset="0"/>
              </a:rPr>
              <a:t>A kind of ‘Elixir of Life’ which promotes longevity</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rgbClr val="339966"/>
              </a:solidFill>
              <a:effectLst/>
              <a:latin typeface="Arial" pitchFamily="34" charset="0"/>
            </a:endParaRPr>
          </a:p>
        </p:txBody>
      </p:sp>
      <p:sp>
        <p:nvSpPr>
          <p:cNvPr id="3" name="Rectangle 2"/>
          <p:cNvSpPr>
            <a:spLocks noChangeArrowheads="1"/>
          </p:cNvSpPr>
          <p:nvPr/>
        </p:nvSpPr>
        <p:spPr bwMode="auto">
          <a:xfrm>
            <a:off x="500034" y="2643182"/>
            <a:ext cx="8072494" cy="1538883"/>
          </a:xfrm>
          <a:prstGeom prst="rect">
            <a:avLst/>
          </a:prstGeom>
          <a:noFill/>
          <a:ln w="9525">
            <a:noFill/>
            <a:miter lim="800000"/>
            <a:headEnd/>
            <a:tailEnd/>
          </a:ln>
          <a:effectLst/>
        </p:spPr>
        <p:txBody>
          <a:bodyPr vert="horz" wrap="square" lIns="91440" tIns="0" rIns="9144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rgbClr val="339966"/>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 typeface="Wingdings" pitchFamily="2" charset="2"/>
              <a:buChar char="ü"/>
              <a:tabLst/>
            </a:pPr>
            <a:r>
              <a:rPr lang="en-US" sz="3200" spc="-150" dirty="0" smtClean="0">
                <a:solidFill>
                  <a:srgbClr val="339966"/>
                </a:solidFill>
                <a:latin typeface="Bernard MT Condensed" pitchFamily="18" charset="0"/>
                <a:cs typeface="Times New Roman" pitchFamily="18" charset="0"/>
              </a:rPr>
              <a:t> </a:t>
            </a:r>
            <a:r>
              <a:rPr lang="en-US" sz="3200" spc="-150" dirty="0" smtClean="0">
                <a:solidFill>
                  <a:srgbClr val="006600">
                    <a:alpha val="49000"/>
                  </a:srgbClr>
                </a:solidFill>
                <a:latin typeface="Bernard MT Condensed" pitchFamily="18" charset="0"/>
                <a:cs typeface="Times New Roman" pitchFamily="18" charset="0"/>
              </a:rPr>
              <a:t>Anti-cold, cough, fever, Anti-Bacterial, Anti-Infective, Immuno Modulator, Anti-Microbial</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rgbClr val="339966"/>
              </a:solidFill>
              <a:effectLst/>
              <a:latin typeface="Arial" pitchFamily="34" charset="0"/>
            </a:endParaRPr>
          </a:p>
        </p:txBody>
      </p:sp>
      <p:pic>
        <p:nvPicPr>
          <p:cNvPr id="4" name="Picture 3" descr="20090716-happy-family-350x263.jpg"/>
          <p:cNvPicPr>
            <a:picLocks noChangeAspect="1"/>
          </p:cNvPicPr>
          <p:nvPr/>
        </p:nvPicPr>
        <p:blipFill>
          <a:blip r:embed="rId2" cstate="email"/>
          <a:stretch>
            <a:fillRect/>
          </a:stretch>
        </p:blipFill>
        <p:spPr>
          <a:xfrm>
            <a:off x="2714612" y="4143380"/>
            <a:ext cx="3333750" cy="2505075"/>
          </a:xfrm>
          <a:prstGeom prst="rect">
            <a:avLst/>
          </a:prstGeom>
        </p:spPr>
      </p:pic>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Wildflowers">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Wildflowers">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ndara"/>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Wildflowers">
      <a:fillStyleLst>
        <a:solidFill>
          <a:schemeClr val="phClr">
            <a:shade val="85000"/>
            <a:satMod val="110000"/>
          </a:schemeClr>
        </a:solidFill>
        <a:gradFill rotWithShape="1">
          <a:gsLst>
            <a:gs pos="0">
              <a:schemeClr val="phClr">
                <a:tint val="40000"/>
                <a:satMod val="150000"/>
              </a:schemeClr>
            </a:gs>
            <a:gs pos="35000">
              <a:schemeClr val="phClr">
                <a:tint val="80000"/>
                <a:shade val="100000"/>
                <a:satMod val="150000"/>
              </a:schemeClr>
            </a:gs>
            <a:gs pos="100000">
              <a:schemeClr val="phClr">
                <a:tint val="100000"/>
                <a:shade val="100000"/>
                <a:satMod val="135000"/>
              </a:schemeClr>
            </a:gs>
          </a:gsLst>
          <a:lin ang="10800000" scaled="1"/>
        </a:gradFill>
        <a:gradFill rotWithShape="1">
          <a:gsLst>
            <a:gs pos="0">
              <a:schemeClr val="phClr">
                <a:shade val="70000"/>
                <a:satMod val="135000"/>
              </a:schemeClr>
            </a:gs>
            <a:gs pos="80000">
              <a:schemeClr val="phClr">
                <a:shade val="90000"/>
                <a:satMod val="135000"/>
              </a:schemeClr>
            </a:gs>
            <a:gs pos="100000">
              <a:schemeClr val="phClr">
                <a:shade val="95000"/>
                <a:satMod val="135000"/>
              </a:schemeClr>
            </a:gs>
          </a:gsLst>
          <a:path path="circle">
            <a:fillToRect l="50000" t="50000" r="50000" b="50000"/>
          </a:path>
        </a:gradFill>
      </a:fillStyleLst>
      <a:lnStyleLst>
        <a:ln w="9525" cap="flat" cmpd="sng" algn="ctr">
          <a:solidFill>
            <a:schemeClr val="phClr">
              <a:shade val="90000"/>
            </a:schemeClr>
          </a:solidFill>
          <a:prstDash val="solid"/>
        </a:ln>
        <a:ln w="38100" cap="flat" cmpd="sng" algn="ctr">
          <a:gradFill>
            <a:gsLst>
              <a:gs pos="0">
                <a:schemeClr val="phClr"/>
              </a:gs>
              <a:gs pos="50000">
                <a:schemeClr val="phClr">
                  <a:lumMod val="60000"/>
                  <a:lumOff val="40000"/>
                </a:schemeClr>
              </a:gs>
              <a:gs pos="100000">
                <a:schemeClr val="phClr">
                  <a:lumMod val="20000"/>
                  <a:lumOff val="80000"/>
                </a:schemeClr>
              </a:gs>
            </a:gsLst>
            <a:lin ang="5400000" scaled="0"/>
          </a:gradFill>
          <a:prstDash val="solid"/>
        </a:ln>
        <a:ln w="63500" cap="flat" cmpd="sng" algn="ctr">
          <a:gradFill>
            <a:gsLst>
              <a:gs pos="0">
                <a:schemeClr val="phClr"/>
              </a:gs>
              <a:gs pos="50000">
                <a:schemeClr val="phClr">
                  <a:lumMod val="60000"/>
                  <a:lumOff val="40000"/>
                </a:schemeClr>
              </a:gs>
              <a:gs pos="100000">
                <a:schemeClr val="phClr">
                  <a:lumMod val="20000"/>
                  <a:lumOff val="80000"/>
                </a:schemeClr>
              </a:gs>
            </a:gsLst>
            <a:lin ang="5400000" scaled="0"/>
          </a:gradFill>
          <a:prstDash val="solid"/>
        </a:ln>
      </a:lnStyleLst>
      <a:effectStyleLst>
        <a:effectStyle>
          <a:effectLst/>
        </a:effectStyle>
        <a:effectStyle>
          <a:effectLst>
            <a:innerShdw blurRad="63500">
              <a:srgbClr val="FFFFFF">
                <a:alpha val="50000"/>
              </a:srgbClr>
            </a:innerShdw>
          </a:effectLst>
        </a:effectStyle>
        <a:effectStyle>
          <a:effectLst>
            <a:innerShdw blurRad="190500">
              <a:srgbClr val="FFFFFF">
                <a:alpha val="0"/>
              </a:srgbClr>
            </a:innerShdw>
          </a:effectLst>
          <a:scene3d>
            <a:camera prst="orthographicFront">
              <a:rot lat="0" lon="0" rev="0"/>
            </a:camera>
            <a:lightRig rig="balanced" dir="tl">
              <a:rot lat="0" lon="0" rev="4200000"/>
            </a:lightRig>
          </a:scene3d>
          <a:sp3d>
            <a:bevelT w="25400" h="25400" prst="relaxedInset"/>
          </a:sp3d>
        </a:effectStyle>
      </a:effectStyleLst>
      <a:bgFillStyleLst>
        <a:solidFill>
          <a:schemeClr val="phClr"/>
        </a:solidFill>
        <a:gradFill flip="none" rotWithShape="1">
          <a:gsLst>
            <a:gs pos="0">
              <a:schemeClr val="phClr"/>
            </a:gs>
            <a:gs pos="50000">
              <a:schemeClr val="phClr">
                <a:lumMod val="90000"/>
                <a:alpha val="70000"/>
              </a:schemeClr>
            </a:gs>
            <a:gs pos="100000">
              <a:schemeClr val="phClr"/>
            </a:gs>
          </a:gsLst>
          <a:path path="circle">
            <a:fillToRect l="50000" t="50000" r="50000" b="50000"/>
          </a:path>
          <a:tileRect/>
        </a:gradFill>
        <a:gradFill flip="none" rotWithShape="1">
          <a:gsLst>
            <a:gs pos="0">
              <a:schemeClr val="phClr"/>
            </a:gs>
            <a:gs pos="50000">
              <a:schemeClr val="phClr">
                <a:lumMod val="90000"/>
              </a:schemeClr>
            </a:gs>
            <a:gs pos="100000">
              <a:schemeClr val="phClr"/>
            </a:gs>
          </a:gsLst>
          <a:path path="circle">
            <a:fillToRect l="50000" t="50000" r="50000" b="50000"/>
          </a:path>
          <a:tileRect/>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Wildflowers</Template>
  <TotalTime>1875</TotalTime>
  <Words>1370</Words>
  <Application>Microsoft Office PowerPoint</Application>
  <PresentationFormat>On-screen Show (4:3)</PresentationFormat>
  <Paragraphs>167</Paragraphs>
  <Slides>39</Slides>
  <Notes>0</Notes>
  <HiddenSlides>0</HiddenSlides>
  <MMClips>1</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Wildflowers</vt:lpstr>
      <vt:lpstr>KEVA ANTI POLLUTION DROPS </vt:lpstr>
      <vt:lpstr>Problem OF POLLUTION</vt:lpstr>
      <vt:lpstr>Health Problems</vt:lpstr>
      <vt:lpstr>Slide 4</vt:lpstr>
      <vt:lpstr>Slide 5</vt:lpstr>
      <vt:lpstr>KEVA INDUSTRIES has brought this solution to you in joint venture with KANID BIOTECH, based in Tokyo, Japan.</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Keva Anti Pollution Drops (KAPD) is a quality product introduced first time in India in joint venture with  KANID BIOTECH based in  TOKYO, JAPAN</vt:lpstr>
      <vt:lpstr>KANID BIOTECH is a leading &amp; renowned name in Japanese ancient herbs in Japan as well as the entire world</vt:lpstr>
      <vt:lpstr>The staff of KANID BIOTECH is highly qualified &amp;  committed</vt:lpstr>
      <vt:lpstr>Scientific Board of KANID BIOTECH</vt:lpstr>
      <vt:lpstr>Testimonials</vt:lpstr>
      <vt:lpstr>Testimonials</vt:lpstr>
      <vt:lpstr>Testimonials</vt:lpstr>
      <vt:lpstr>Testimonials</vt:lpstr>
      <vt:lpstr>Testimonials</vt:lpstr>
      <vt:lpstr>Slide 37</vt:lpstr>
      <vt:lpstr>Contact:   Keva Industries An ISO 9001:2008 Certified Company Level 2, Prestige Omega,  No. 104,  EPIP Zone,  Whitefield, Bangalore-560066 (India) Web: www.kevaind.org </vt:lpstr>
      <vt:lpstr>Slide 39</vt:lpstr>
    </vt:vector>
  </TitlesOfParts>
  <Company>IDM</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KEVA INDUSTRIES</dc:title>
  <dc:creator>kamaljit</dc:creator>
  <cp:lastModifiedBy>Haneet</cp:lastModifiedBy>
  <cp:revision>208</cp:revision>
  <dcterms:created xsi:type="dcterms:W3CDTF">2011-01-31T05:16:47Z</dcterms:created>
  <dcterms:modified xsi:type="dcterms:W3CDTF">2011-05-02T10:30:48Z</dcterms:modified>
</cp:coreProperties>
</file>