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sldIdLst>
    <p:sldId id="256" r:id="rId2"/>
    <p:sldId id="258" r:id="rId3"/>
    <p:sldId id="304" r:id="rId4"/>
    <p:sldId id="323" r:id="rId5"/>
    <p:sldId id="321" r:id="rId6"/>
    <p:sldId id="322" r:id="rId7"/>
    <p:sldId id="306" r:id="rId8"/>
    <p:sldId id="317" r:id="rId9"/>
    <p:sldId id="314" r:id="rId10"/>
    <p:sldId id="324" r:id="rId11"/>
    <p:sldId id="325" r:id="rId12"/>
    <p:sldId id="320" r:id="rId13"/>
    <p:sldId id="266" r:id="rId14"/>
    <p:sldId id="26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2A5A06"/>
    <a:srgbClr val="7ABC32"/>
    <a:srgbClr val="FF9E1D"/>
    <a:srgbClr val="D68B1C"/>
    <a:srgbClr val="D09622"/>
    <a:srgbClr val="CC99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68" autoAdjust="0"/>
    <p:restoredTop sz="97711" autoAdjust="0"/>
  </p:normalViewPr>
  <p:slideViewPr>
    <p:cSldViewPr>
      <p:cViewPr>
        <p:scale>
          <a:sx n="57" d="100"/>
          <a:sy n="57" d="100"/>
        </p:scale>
        <p:origin x="-1752" y="-42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5/8/2017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82CCC60-E8CD-4174-8B1A-7DF615B22EEF}" type="slidenum">
              <a:rPr lang="en-US" smtClean="0"/>
              <a:pPr/>
              <a:t>‹#›</a:t>
            </a:fld>
            <a:endParaRPr lang="en-US" dirty="0"/>
          </a:p>
        </p:txBody>
      </p:sp>
    </p:spTree>
    <p:extLst>
      <p:ext uri="{BB962C8B-B14F-4D97-AF65-F5344CB8AC3E}">
        <p14:creationId xmlns="" xmlns:p14="http://schemas.microsoft.com/office/powerpoint/2010/main" val="467661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5/8/2017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60444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5/8/2017</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82CCC60-E8CD-4174-8B1A-7DF615B22EEF}"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3736063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5/8/2017</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885275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5/8/2017</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82CCC60-E8CD-4174-8B1A-7DF615B22EEF}"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58029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5/8/2017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2159069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5/8/2017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889166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5/8/2017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873106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5/8/2017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266489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5/8/2017</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08135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074F12-AA26-4AC8-9962-C36BB8F32554}" type="datetimeFigureOut">
              <a:rPr lang="en-US" smtClean="0"/>
              <a:pPr/>
              <a:t>5/8/2017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325535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5/8/2017</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926756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074F12-AA26-4AC8-9962-C36BB8F32554}" type="datetimeFigureOut">
              <a:rPr lang="en-US" smtClean="0"/>
              <a:pPr/>
              <a:t>5/8/2017</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87445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5/8/2017</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41881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5/8/2017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2630925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5/8/2017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2901999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53074F12-AA26-4AC8-9962-C36BB8F32554}" type="datetimeFigureOut">
              <a:rPr lang="en-US" smtClean="0"/>
              <a:pPr/>
              <a:t>5/8/2017</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40763712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43372" y="5157629"/>
            <a:ext cx="4724705" cy="120032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defRPr/>
            </a:pPr>
            <a:r>
              <a:rPr lang="en-US" sz="3600" b="1" dirty="0">
                <a:ln w="0"/>
                <a:latin typeface="Times New Roman" pitchFamily="18" charset="0"/>
                <a:cs typeface="Times New Roman" pitchFamily="18" charset="0"/>
              </a:rPr>
              <a:t>MRP: </a:t>
            </a:r>
            <a:r>
              <a:rPr lang="en-US" sz="3600" b="1" dirty="0" smtClean="0">
                <a:ln w="0"/>
                <a:latin typeface="Times New Roman" pitchFamily="18" charset="0"/>
                <a:cs typeface="Times New Roman" pitchFamily="18" charset="0"/>
              </a:rPr>
              <a:t>Rs. 59/- </a:t>
            </a:r>
            <a:endParaRPr lang="en-US" sz="3600" b="1" dirty="0">
              <a:ln w="0"/>
              <a:latin typeface="Times New Roman" pitchFamily="18" charset="0"/>
              <a:cs typeface="Times New Roman" pitchFamily="18" charset="0"/>
            </a:endParaRPr>
          </a:p>
          <a:p>
            <a:pPr algn="ctr" eaLnBrk="1" hangingPunct="1">
              <a:defRPr/>
            </a:pPr>
            <a:r>
              <a:rPr lang="en-US" sz="3600" b="1" dirty="0" smtClean="0">
                <a:ln w="0"/>
                <a:latin typeface="Times New Roman" pitchFamily="18" charset="0"/>
                <a:cs typeface="Times New Roman" pitchFamily="18" charset="0"/>
              </a:rPr>
              <a:t>Pack Size: 6 ml</a:t>
            </a:r>
            <a:endParaRPr lang="en-US" sz="3600" b="1" dirty="0">
              <a:ln w="0"/>
              <a:latin typeface="Times New Roman" pitchFamily="18" charset="0"/>
              <a:cs typeface="Times New Roman" pitchFamily="18" charset="0"/>
            </a:endParaRPr>
          </a:p>
        </p:txBody>
      </p:sp>
      <p:sp>
        <p:nvSpPr>
          <p:cNvPr id="7" name="Rectangle 6"/>
          <p:cNvSpPr/>
          <p:nvPr/>
        </p:nvSpPr>
        <p:spPr>
          <a:xfrm>
            <a:off x="3500430" y="430580"/>
            <a:ext cx="6000760" cy="1569660"/>
          </a:xfrm>
          <a:prstGeom prst="rect">
            <a:avLst/>
          </a:prstGeom>
        </p:spPr>
        <p:txBody>
          <a:bodyPr wrap="square">
            <a:spAutoFit/>
          </a:bodyPr>
          <a:lstStyle/>
          <a:p>
            <a:pPr algn="ctr" eaLnBrk="1" hangingPunct="1">
              <a:defRPr/>
            </a:pPr>
            <a:r>
              <a:rPr lang="en-US" sz="9600" b="1" dirty="0" smtClean="0">
                <a:ln w="0"/>
                <a:solidFill>
                  <a:schemeClr val="accent1"/>
                </a:solidFill>
                <a:effectLst>
                  <a:outerShdw blurRad="38100" dist="25400" dir="5400000" algn="ctr" rotWithShape="0">
                    <a:srgbClr val="6E747A">
                      <a:alpha val="43000"/>
                    </a:srgbClr>
                  </a:outerShdw>
                </a:effectLst>
                <a:latin typeface="Times New Roman" pitchFamily="18" charset="0"/>
                <a:cs typeface="Times New Roman" pitchFamily="18" charset="0"/>
              </a:rPr>
              <a:t>KEVA </a:t>
            </a:r>
          </a:p>
        </p:txBody>
      </p:sp>
      <p:sp>
        <p:nvSpPr>
          <p:cNvPr id="5" name="Rectangle 4"/>
          <p:cNvSpPr/>
          <p:nvPr/>
        </p:nvSpPr>
        <p:spPr>
          <a:xfrm>
            <a:off x="3793521" y="1984709"/>
            <a:ext cx="5493387" cy="1015663"/>
          </a:xfrm>
          <a:prstGeom prst="rect">
            <a:avLst/>
          </a:prstGeom>
        </p:spPr>
        <p:txBody>
          <a:bodyPr wrap="square">
            <a:spAutoFit/>
          </a:bodyPr>
          <a:lstStyle/>
          <a:p>
            <a:pPr algn="ctr">
              <a:defRPr/>
            </a:pPr>
            <a:r>
              <a:rPr lang="en-US" sz="6000" b="1" dirty="0" smtClean="0">
                <a:ln w="0"/>
                <a:solidFill>
                  <a:schemeClr val="accent1"/>
                </a:solidFill>
                <a:effectLst>
                  <a:outerShdw blurRad="38100" dist="25400" dir="5400000" algn="ctr" rotWithShape="0">
                    <a:srgbClr val="6E747A">
                      <a:alpha val="43000"/>
                    </a:srgbClr>
                  </a:outerShdw>
                </a:effectLst>
                <a:latin typeface="Times New Roman" pitchFamily="18" charset="0"/>
                <a:cs typeface="Times New Roman" pitchFamily="18" charset="0"/>
              </a:rPr>
              <a:t>Liquid </a:t>
            </a:r>
            <a:r>
              <a:rPr lang="en-US" sz="6000" b="1" dirty="0" err="1" smtClean="0">
                <a:ln w="0"/>
                <a:solidFill>
                  <a:schemeClr val="accent1"/>
                </a:solidFill>
                <a:effectLst>
                  <a:outerShdw blurRad="38100" dist="25400" dir="5400000" algn="ctr" rotWithShape="0">
                    <a:srgbClr val="6E747A">
                      <a:alpha val="43000"/>
                    </a:srgbClr>
                  </a:outerShdw>
                </a:effectLst>
                <a:latin typeface="Times New Roman" pitchFamily="18" charset="0"/>
                <a:cs typeface="Times New Roman" pitchFamily="18" charset="0"/>
              </a:rPr>
              <a:t>Sindoor</a:t>
            </a:r>
            <a:endParaRPr lang="en-US" sz="6000" b="1" dirty="0">
              <a:ln w="0"/>
              <a:solidFill>
                <a:schemeClr val="accent1"/>
              </a:solidFill>
              <a:effectLst>
                <a:outerShdw blurRad="38100" dist="25400" dir="5400000" algn="ctr" rotWithShape="0">
                  <a:srgbClr val="6E747A">
                    <a:alpha val="43000"/>
                  </a:srgbClr>
                </a:outerShdw>
              </a:effectLst>
              <a:latin typeface="Times New Roman" pitchFamily="18" charset="0"/>
              <a:cs typeface="Times New Roman" pitchFamily="18" charset="0"/>
            </a:endParaRPr>
          </a:p>
        </p:txBody>
      </p:sp>
      <p:pic>
        <p:nvPicPr>
          <p:cNvPr id="12" name="Picture 7" descr="logo.png"/>
          <p:cNvPicPr>
            <a:picLocks noChangeAspect="1"/>
          </p:cNvPicPr>
          <p:nvPr/>
        </p:nvPicPr>
        <p:blipFill>
          <a:blip r:embed="rId2" cstate="print">
            <a:extLst>
              <a:ext uri="{28A0092B-C50C-407E-A947-70E740481C1C}">
                <a14:useLocalDpi xmlns="" xmlns:a14="http://schemas.microsoft.com/office/drawing/2010/main" val="0"/>
              </a:ext>
            </a:extLst>
          </a:blip>
          <a:srcRect b="27274"/>
          <a:stretch>
            <a:fillRect/>
          </a:stretch>
        </p:blipFill>
        <p:spPr bwMode="auto">
          <a:xfrm>
            <a:off x="7924800" y="71438"/>
            <a:ext cx="1219200" cy="3571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2" name="Picture 2" descr="https://www.kevaind.org/image/product/Keva%20Liquid%20Sindoor_241216055119.JPG"/>
          <p:cNvPicPr>
            <a:picLocks noChangeAspect="1" noChangeArrowheads="1"/>
          </p:cNvPicPr>
          <p:nvPr/>
        </p:nvPicPr>
        <p:blipFill>
          <a:blip r:embed="rId3" cstate="print"/>
          <a:srcRect/>
          <a:stretch>
            <a:fillRect/>
          </a:stretch>
        </p:blipFill>
        <p:spPr bwMode="auto">
          <a:xfrm>
            <a:off x="-71470" y="0"/>
            <a:ext cx="3982065" cy="6858000"/>
          </a:xfrm>
          <a:prstGeom prst="rect">
            <a:avLst/>
          </a:prstGeom>
          <a:noFill/>
        </p:spPr>
      </p:pic>
      <p:sp>
        <p:nvSpPr>
          <p:cNvPr id="9" name="Rectangle 8"/>
          <p:cNvSpPr/>
          <p:nvPr/>
        </p:nvSpPr>
        <p:spPr>
          <a:xfrm>
            <a:off x="3857621" y="3500438"/>
            <a:ext cx="5286380" cy="1015663"/>
          </a:xfrm>
          <a:prstGeom prst="rect">
            <a:avLst/>
          </a:prstGeom>
        </p:spPr>
        <p:txBody>
          <a:bodyPr wrap="square">
            <a:spAutoFit/>
          </a:bodyPr>
          <a:lstStyle/>
          <a:p>
            <a:pPr algn="ctr">
              <a:defRPr/>
            </a:pPr>
            <a:r>
              <a:rPr lang="en-US" sz="6000" b="1" dirty="0" smtClean="0">
                <a:ln w="0"/>
                <a:effectLst>
                  <a:outerShdw blurRad="38100" dist="25400" dir="5400000" algn="ctr" rotWithShape="0">
                    <a:srgbClr val="6E747A">
                      <a:alpha val="43000"/>
                    </a:srgbClr>
                  </a:outerShdw>
                </a:effectLst>
                <a:latin typeface="Times New Roman" pitchFamily="18" charset="0"/>
                <a:cs typeface="Times New Roman" pitchFamily="18" charset="0"/>
              </a:rPr>
              <a:t>Demo</a:t>
            </a:r>
            <a:endParaRPr lang="en-US" sz="6000" b="1" dirty="0">
              <a:ln w="0"/>
              <a:effectLst>
                <a:outerShdw blurRad="38100" dist="25400" dir="5400000" algn="ctr" rotWithShape="0">
                  <a:srgbClr val="6E747A">
                    <a:alpha val="43000"/>
                  </a:srgbClr>
                </a:out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logo.png"/>
          <p:cNvPicPr>
            <a:picLocks noChangeAspect="1"/>
          </p:cNvPicPr>
          <p:nvPr/>
        </p:nvPicPr>
        <p:blipFill>
          <a:blip r:embed="rId2" cstate="print">
            <a:extLst>
              <a:ext uri="{28A0092B-C50C-407E-A947-70E740481C1C}">
                <a14:useLocalDpi xmlns="" xmlns:a14="http://schemas.microsoft.com/office/drawing/2010/main" val="0"/>
              </a:ext>
            </a:extLst>
          </a:blip>
          <a:srcRect b="27274"/>
          <a:stretch>
            <a:fillRect/>
          </a:stretch>
        </p:blipFill>
        <p:spPr bwMode="auto">
          <a:xfrm>
            <a:off x="7924800" y="71438"/>
            <a:ext cx="1219200" cy="3571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1357290" y="512551"/>
            <a:ext cx="7786710" cy="83099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defRPr/>
            </a:pPr>
            <a:r>
              <a:rPr lang="en-US" sz="4800" b="1" dirty="0" smtClean="0">
                <a:ln w="28575">
                  <a:noFill/>
                </a:ln>
                <a:solidFill>
                  <a:schemeClr val="bg1"/>
                </a:solidFill>
                <a:latin typeface="Times New Roman" pitchFamily="18" charset="0"/>
                <a:cs typeface="Times New Roman" pitchFamily="18" charset="0"/>
              </a:rPr>
              <a:t>Keva Liquid </a:t>
            </a:r>
            <a:r>
              <a:rPr lang="en-US" sz="4800" b="1" dirty="0" err="1" smtClean="0">
                <a:ln w="28575">
                  <a:noFill/>
                </a:ln>
                <a:solidFill>
                  <a:schemeClr val="bg1"/>
                </a:solidFill>
                <a:latin typeface="Times New Roman" pitchFamily="18" charset="0"/>
                <a:cs typeface="Times New Roman" pitchFamily="18" charset="0"/>
              </a:rPr>
              <a:t>Sindoor</a:t>
            </a:r>
            <a:endParaRPr lang="en-US" sz="4800" b="1" dirty="0">
              <a:ln w="28575">
                <a:noFill/>
              </a:ln>
              <a:solidFill>
                <a:schemeClr val="bg1"/>
              </a:solidFill>
              <a:latin typeface="Times New Roman" pitchFamily="18" charset="0"/>
              <a:cs typeface="Times New Roman" pitchFamily="18" charset="0"/>
            </a:endParaRPr>
          </a:p>
        </p:txBody>
      </p:sp>
      <p:sp>
        <p:nvSpPr>
          <p:cNvPr id="6" name="Rectangle 5"/>
          <p:cNvSpPr/>
          <p:nvPr/>
        </p:nvSpPr>
        <p:spPr>
          <a:xfrm>
            <a:off x="285720" y="2069135"/>
            <a:ext cx="8715436" cy="2431435"/>
          </a:xfrm>
          <a:prstGeom prst="rect">
            <a:avLst/>
          </a:prstGeom>
        </p:spPr>
        <p:txBody>
          <a:bodyPr wrap="square">
            <a:spAutoFit/>
          </a:bodyPr>
          <a:lstStyle/>
          <a:p>
            <a:pPr algn="ctr"/>
            <a:r>
              <a:rPr lang="en-US" sz="3800" dirty="0" smtClean="0">
                <a:latin typeface="Times New Roman" pitchFamily="18" charset="0"/>
                <a:cs typeface="Times New Roman" pitchFamily="18" charset="0"/>
              </a:rPr>
              <a:t>Apply a stroke of </a:t>
            </a:r>
            <a:r>
              <a:rPr lang="en-US" sz="3800" dirty="0" err="1" smtClean="0">
                <a:latin typeface="Times New Roman" pitchFamily="18" charset="0"/>
                <a:cs typeface="Times New Roman" pitchFamily="18" charset="0"/>
              </a:rPr>
              <a:t>sindoor</a:t>
            </a:r>
            <a:r>
              <a:rPr lang="en-US" sz="3800" dirty="0" smtClean="0">
                <a:latin typeface="Times New Roman" pitchFamily="18" charset="0"/>
                <a:cs typeface="Times New Roman" pitchFamily="18" charset="0"/>
              </a:rPr>
              <a:t> on your hand, wait for few seconds and then rub it with the help of napkin, no color stain on the napkin.</a:t>
            </a:r>
            <a:endParaRPr lang="en-IN" sz="3800" dirty="0">
              <a:latin typeface="Times New Roman" pitchFamily="18" charset="0"/>
              <a:cs typeface="Times New Roman" pitchFamily="18" charset="0"/>
            </a:endParaRPr>
          </a:p>
        </p:txBody>
      </p:sp>
      <p:pic>
        <p:nvPicPr>
          <p:cNvPr id="2050" name="Picture 2" descr="D:\gagan keva work\Nidhi\ADDWELL\New folder\demo pics\IMG_20170223_114143.jpg"/>
          <p:cNvPicPr>
            <a:picLocks noChangeAspect="1" noChangeArrowheads="1"/>
          </p:cNvPicPr>
          <p:nvPr/>
        </p:nvPicPr>
        <p:blipFill>
          <a:blip r:embed="rId3" cstate="print"/>
          <a:srcRect/>
          <a:stretch>
            <a:fillRect/>
          </a:stretch>
        </p:blipFill>
        <p:spPr bwMode="auto">
          <a:xfrm rot="16200000">
            <a:off x="1520010" y="3837785"/>
            <a:ext cx="2071702" cy="3683025"/>
          </a:xfrm>
          <a:prstGeom prst="rect">
            <a:avLst/>
          </a:prstGeom>
          <a:noFill/>
          <a:ln>
            <a:solidFill>
              <a:schemeClr val="tx1"/>
            </a:solidFill>
          </a:ln>
        </p:spPr>
      </p:pic>
      <p:pic>
        <p:nvPicPr>
          <p:cNvPr id="2051" name="Picture 3" descr="D:\gagan keva work\Nidhi\ADDWELL\New folder\demo pics\IMG_20170223_114146.jpg"/>
          <p:cNvPicPr>
            <a:picLocks noChangeAspect="1" noChangeArrowheads="1"/>
          </p:cNvPicPr>
          <p:nvPr/>
        </p:nvPicPr>
        <p:blipFill>
          <a:blip r:embed="rId4" cstate="print"/>
          <a:srcRect/>
          <a:stretch>
            <a:fillRect/>
          </a:stretch>
        </p:blipFill>
        <p:spPr bwMode="auto">
          <a:xfrm rot="16200000">
            <a:off x="5940484" y="3846467"/>
            <a:ext cx="2049378" cy="3643338"/>
          </a:xfrm>
          <a:prstGeom prst="rect">
            <a:avLst/>
          </a:prstGeom>
          <a:noFill/>
          <a:ln>
            <a:solidFill>
              <a:schemeClr val="tx1"/>
            </a:solidFill>
          </a:ln>
        </p:spPr>
      </p:pic>
      <p:sp>
        <p:nvSpPr>
          <p:cNvPr id="8" name="Rectangle 7"/>
          <p:cNvSpPr/>
          <p:nvPr/>
        </p:nvSpPr>
        <p:spPr>
          <a:xfrm>
            <a:off x="2357422" y="1428736"/>
            <a:ext cx="4724370" cy="646331"/>
          </a:xfrm>
          <a:prstGeom prst="rect">
            <a:avLst/>
          </a:prstGeom>
        </p:spPr>
        <p:txBody>
          <a:bodyPr wrap="none">
            <a:spAutoFit/>
          </a:bodyPr>
          <a:lstStyle/>
          <a:p>
            <a:r>
              <a:rPr lang="en-US" sz="3600" b="1" i="1" dirty="0" smtClean="0">
                <a:solidFill>
                  <a:srgbClr val="C00000"/>
                </a:solidFill>
                <a:latin typeface="Times New Roman" pitchFamily="18" charset="0"/>
                <a:cs typeface="Times New Roman" pitchFamily="18" charset="0"/>
              </a:rPr>
              <a:t>Quick Drying Formula</a:t>
            </a:r>
            <a:endParaRPr lang="en-IN" sz="3600" b="1" i="1" dirty="0">
              <a:solidFill>
                <a:srgbClr val="C00000"/>
              </a:solidFill>
            </a:endParaRPr>
          </a:p>
        </p:txBody>
      </p:sp>
    </p:spTree>
    <p:extLst>
      <p:ext uri="{BB962C8B-B14F-4D97-AF65-F5344CB8AC3E}">
        <p14:creationId xmlns="" xmlns:p14="http://schemas.microsoft.com/office/powerpoint/2010/main" val="4170783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logo.png"/>
          <p:cNvPicPr>
            <a:picLocks noChangeAspect="1"/>
          </p:cNvPicPr>
          <p:nvPr/>
        </p:nvPicPr>
        <p:blipFill>
          <a:blip r:embed="rId2" cstate="print">
            <a:extLst>
              <a:ext uri="{28A0092B-C50C-407E-A947-70E740481C1C}">
                <a14:useLocalDpi xmlns="" xmlns:a14="http://schemas.microsoft.com/office/drawing/2010/main" val="0"/>
              </a:ext>
            </a:extLst>
          </a:blip>
          <a:srcRect b="27274"/>
          <a:stretch>
            <a:fillRect/>
          </a:stretch>
        </p:blipFill>
        <p:spPr bwMode="auto">
          <a:xfrm>
            <a:off x="7924800" y="71438"/>
            <a:ext cx="1219200" cy="3571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1357290" y="512551"/>
            <a:ext cx="7786710" cy="83099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defRPr/>
            </a:pPr>
            <a:r>
              <a:rPr lang="en-US" sz="4800" b="1" dirty="0" smtClean="0">
                <a:ln w="28575">
                  <a:noFill/>
                </a:ln>
                <a:solidFill>
                  <a:schemeClr val="bg1"/>
                </a:solidFill>
                <a:latin typeface="Times New Roman" pitchFamily="18" charset="0"/>
                <a:cs typeface="Times New Roman" pitchFamily="18" charset="0"/>
              </a:rPr>
              <a:t>Keva Liquid </a:t>
            </a:r>
            <a:r>
              <a:rPr lang="en-US" sz="4800" b="1" dirty="0" err="1" smtClean="0">
                <a:ln w="28575">
                  <a:noFill/>
                </a:ln>
                <a:solidFill>
                  <a:schemeClr val="bg1"/>
                </a:solidFill>
                <a:latin typeface="Times New Roman" pitchFamily="18" charset="0"/>
                <a:cs typeface="Times New Roman" pitchFamily="18" charset="0"/>
              </a:rPr>
              <a:t>Sindoor</a:t>
            </a:r>
            <a:endParaRPr lang="en-US" sz="4800" b="1" dirty="0">
              <a:ln w="28575">
                <a:noFill/>
              </a:ln>
              <a:solidFill>
                <a:schemeClr val="bg1"/>
              </a:solidFill>
              <a:latin typeface="Times New Roman" pitchFamily="18" charset="0"/>
              <a:cs typeface="Times New Roman" pitchFamily="18" charset="0"/>
            </a:endParaRPr>
          </a:p>
        </p:txBody>
      </p:sp>
      <p:sp>
        <p:nvSpPr>
          <p:cNvPr id="8" name="Rectangle 7"/>
          <p:cNvSpPr/>
          <p:nvPr/>
        </p:nvSpPr>
        <p:spPr>
          <a:xfrm>
            <a:off x="2357422" y="1428736"/>
            <a:ext cx="4305409" cy="646331"/>
          </a:xfrm>
          <a:prstGeom prst="rect">
            <a:avLst/>
          </a:prstGeom>
        </p:spPr>
        <p:txBody>
          <a:bodyPr wrap="none">
            <a:spAutoFit/>
          </a:bodyPr>
          <a:lstStyle/>
          <a:p>
            <a:r>
              <a:rPr lang="en-US" sz="3600" b="1" i="1" dirty="0" smtClean="0">
                <a:solidFill>
                  <a:srgbClr val="C00000"/>
                </a:solidFill>
                <a:latin typeface="Times New Roman" pitchFamily="18" charset="0"/>
                <a:cs typeface="Times New Roman" pitchFamily="18" charset="0"/>
              </a:rPr>
              <a:t>Water Proof Formula</a:t>
            </a:r>
            <a:endParaRPr lang="en-IN" sz="3600" b="1" i="1" dirty="0">
              <a:solidFill>
                <a:srgbClr val="C00000"/>
              </a:solidFill>
            </a:endParaRPr>
          </a:p>
        </p:txBody>
      </p:sp>
      <p:sp>
        <p:nvSpPr>
          <p:cNvPr id="9" name="Rectangle 8"/>
          <p:cNvSpPr/>
          <p:nvPr/>
        </p:nvSpPr>
        <p:spPr>
          <a:xfrm>
            <a:off x="357158" y="2143116"/>
            <a:ext cx="8786842" cy="2308324"/>
          </a:xfrm>
          <a:prstGeom prst="rect">
            <a:avLst/>
          </a:prstGeom>
        </p:spPr>
        <p:txBody>
          <a:bodyPr wrap="square">
            <a:spAutoFit/>
          </a:bodyPr>
          <a:lstStyle/>
          <a:p>
            <a:pPr algn="ctr"/>
            <a:r>
              <a:rPr lang="en-US" sz="3600" dirty="0" smtClean="0">
                <a:latin typeface="Times New Roman" pitchFamily="18" charset="0"/>
                <a:cs typeface="Times New Roman" pitchFamily="18" charset="0"/>
              </a:rPr>
              <a:t>Apply a stroke of Keva Liquid </a:t>
            </a:r>
            <a:r>
              <a:rPr lang="en-US" sz="3600" dirty="0" err="1" smtClean="0">
                <a:latin typeface="Times New Roman" pitchFamily="18" charset="0"/>
                <a:cs typeface="Times New Roman" pitchFamily="18" charset="0"/>
              </a:rPr>
              <a:t>Sindoor</a:t>
            </a:r>
            <a:r>
              <a:rPr lang="en-US" sz="3600" dirty="0" smtClean="0">
                <a:latin typeface="Times New Roman" pitchFamily="18" charset="0"/>
                <a:cs typeface="Times New Roman" pitchFamily="18" charset="0"/>
              </a:rPr>
              <a:t> on your hand and sprinkle some water on it. Maroon color will not leach out. This demo shows that it is water proof.</a:t>
            </a:r>
            <a:endParaRPr lang="en-IN" sz="3600" dirty="0">
              <a:latin typeface="Times New Roman" pitchFamily="18" charset="0"/>
              <a:cs typeface="Times New Roman" pitchFamily="18" charset="0"/>
            </a:endParaRPr>
          </a:p>
        </p:txBody>
      </p:sp>
      <p:pic>
        <p:nvPicPr>
          <p:cNvPr id="1026" name="Picture 2" descr="D:\gagan keva work\Nidhi\ADDWELL\New folder\demo pics\IMG_20170223_114233.jpg"/>
          <p:cNvPicPr>
            <a:picLocks noChangeAspect="1" noChangeArrowheads="1"/>
          </p:cNvPicPr>
          <p:nvPr/>
        </p:nvPicPr>
        <p:blipFill>
          <a:blip r:embed="rId3" cstate="print"/>
          <a:srcRect/>
          <a:stretch>
            <a:fillRect/>
          </a:stretch>
        </p:blipFill>
        <p:spPr bwMode="auto">
          <a:xfrm rot="16200000">
            <a:off x="3487035" y="3844210"/>
            <a:ext cx="2169930" cy="3857652"/>
          </a:xfrm>
          <a:prstGeom prst="rect">
            <a:avLst/>
          </a:prstGeom>
          <a:noFill/>
          <a:ln>
            <a:solidFill>
              <a:schemeClr val="tx1"/>
            </a:solidFill>
          </a:ln>
        </p:spPr>
      </p:pic>
    </p:spTree>
    <p:extLst>
      <p:ext uri="{BB962C8B-B14F-4D97-AF65-F5344CB8AC3E}">
        <p14:creationId xmlns="" xmlns:p14="http://schemas.microsoft.com/office/powerpoint/2010/main" val="41707837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logo.png"/>
          <p:cNvPicPr>
            <a:picLocks noChangeAspect="1"/>
          </p:cNvPicPr>
          <p:nvPr/>
        </p:nvPicPr>
        <p:blipFill>
          <a:blip r:embed="rId2" cstate="print">
            <a:extLst>
              <a:ext uri="{28A0092B-C50C-407E-A947-70E740481C1C}">
                <a14:useLocalDpi xmlns="" xmlns:a14="http://schemas.microsoft.com/office/drawing/2010/main" val="0"/>
              </a:ext>
            </a:extLst>
          </a:blip>
          <a:srcRect b="27274"/>
          <a:stretch>
            <a:fillRect/>
          </a:stretch>
        </p:blipFill>
        <p:spPr bwMode="auto">
          <a:xfrm>
            <a:off x="7924800" y="71438"/>
            <a:ext cx="1219200" cy="3571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1357290" y="512551"/>
            <a:ext cx="7786710" cy="83099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defRPr/>
            </a:pPr>
            <a:r>
              <a:rPr lang="en-US" sz="4800" b="1" dirty="0" smtClean="0">
                <a:ln w="28575">
                  <a:noFill/>
                </a:ln>
                <a:solidFill>
                  <a:schemeClr val="bg1"/>
                </a:solidFill>
                <a:latin typeface="Times New Roman" pitchFamily="18" charset="0"/>
                <a:cs typeface="Times New Roman" pitchFamily="18" charset="0"/>
              </a:rPr>
              <a:t>Keva Liquid </a:t>
            </a:r>
            <a:r>
              <a:rPr lang="en-US" sz="4800" b="1" dirty="0" err="1" smtClean="0">
                <a:ln w="28575">
                  <a:noFill/>
                </a:ln>
                <a:solidFill>
                  <a:schemeClr val="bg1"/>
                </a:solidFill>
                <a:latin typeface="Times New Roman" pitchFamily="18" charset="0"/>
                <a:cs typeface="Times New Roman" pitchFamily="18" charset="0"/>
              </a:rPr>
              <a:t>Sindoor</a:t>
            </a:r>
            <a:endParaRPr lang="en-US" sz="4800" b="1" dirty="0">
              <a:ln w="28575">
                <a:noFill/>
              </a:ln>
              <a:solidFill>
                <a:schemeClr val="bg1"/>
              </a:solidFill>
              <a:latin typeface="Times New Roman" pitchFamily="18" charset="0"/>
              <a:cs typeface="Times New Roman" pitchFamily="18" charset="0"/>
            </a:endParaRPr>
          </a:p>
        </p:txBody>
      </p:sp>
      <p:sp>
        <p:nvSpPr>
          <p:cNvPr id="6" name="Rectangle 5"/>
          <p:cNvSpPr/>
          <p:nvPr/>
        </p:nvSpPr>
        <p:spPr>
          <a:xfrm>
            <a:off x="428596" y="1839574"/>
            <a:ext cx="8429652" cy="1446550"/>
          </a:xfrm>
          <a:prstGeom prst="rect">
            <a:avLst/>
          </a:prstGeom>
        </p:spPr>
        <p:txBody>
          <a:bodyPr wrap="square">
            <a:spAutoFit/>
          </a:bodyPr>
          <a:lstStyle/>
          <a:p>
            <a:pPr algn="ctr"/>
            <a:r>
              <a:rPr lang="en-IN" sz="4400" dirty="0" smtClean="0">
                <a:latin typeface="Times New Roman" pitchFamily="18" charset="0"/>
                <a:cs typeface="Times New Roman" pitchFamily="18" charset="0"/>
              </a:rPr>
              <a:t>  Get the Keva Liquid </a:t>
            </a:r>
            <a:r>
              <a:rPr lang="en-IN" sz="4400" dirty="0" err="1" smtClean="0">
                <a:latin typeface="Times New Roman" pitchFamily="18" charset="0"/>
                <a:cs typeface="Times New Roman" pitchFamily="18" charset="0"/>
              </a:rPr>
              <a:t>Sindoor</a:t>
            </a:r>
            <a:r>
              <a:rPr lang="en-IN" sz="4400" dirty="0" smtClean="0">
                <a:latin typeface="Times New Roman" pitchFamily="18" charset="0"/>
                <a:cs typeface="Times New Roman" pitchFamily="18" charset="0"/>
              </a:rPr>
              <a:t> today and feel like a bride everyday!</a:t>
            </a:r>
            <a:endParaRPr lang="en-IN" sz="4400" dirty="0">
              <a:latin typeface="Times New Roman" pitchFamily="18" charset="0"/>
              <a:cs typeface="Times New Roman" pitchFamily="18" charset="0"/>
            </a:endParaRPr>
          </a:p>
        </p:txBody>
      </p:sp>
      <p:pic>
        <p:nvPicPr>
          <p:cNvPr id="1026" name="Picture 2" descr="beautiful indian look के लिए चित्र परिणाम"/>
          <p:cNvPicPr>
            <a:picLocks noChangeAspect="1" noChangeArrowheads="1"/>
          </p:cNvPicPr>
          <p:nvPr/>
        </p:nvPicPr>
        <p:blipFill>
          <a:blip r:embed="rId3" cstate="print"/>
          <a:srcRect/>
          <a:stretch>
            <a:fillRect/>
          </a:stretch>
        </p:blipFill>
        <p:spPr bwMode="auto">
          <a:xfrm>
            <a:off x="5143504" y="3857652"/>
            <a:ext cx="3454389" cy="2428868"/>
          </a:xfrm>
          <a:prstGeom prst="rect">
            <a:avLst/>
          </a:prstGeom>
          <a:noFill/>
          <a:ln>
            <a:solidFill>
              <a:schemeClr val="tx1"/>
            </a:solidFill>
          </a:ln>
        </p:spPr>
      </p:pic>
      <p:pic>
        <p:nvPicPr>
          <p:cNvPr id="8" name="Picture 4" descr="liquid sindoor के लिए चित्र परिणाम"/>
          <p:cNvPicPr>
            <a:picLocks noChangeAspect="1" noChangeArrowheads="1"/>
          </p:cNvPicPr>
          <p:nvPr/>
        </p:nvPicPr>
        <p:blipFill>
          <a:blip r:embed="rId4" cstate="print"/>
          <a:srcRect/>
          <a:stretch>
            <a:fillRect/>
          </a:stretch>
        </p:blipFill>
        <p:spPr bwMode="auto">
          <a:xfrm>
            <a:off x="802015" y="3823134"/>
            <a:ext cx="3627109" cy="2463362"/>
          </a:xfrm>
          <a:prstGeom prst="rect">
            <a:avLst/>
          </a:prstGeom>
          <a:noFill/>
          <a:ln>
            <a:solidFill>
              <a:schemeClr val="tx1"/>
            </a:solidFill>
          </a:ln>
        </p:spPr>
      </p:pic>
    </p:spTree>
    <p:extLst>
      <p:ext uri="{BB962C8B-B14F-4D97-AF65-F5344CB8AC3E}">
        <p14:creationId xmlns="" xmlns:p14="http://schemas.microsoft.com/office/powerpoint/2010/main" val="4170783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49238" y="428604"/>
            <a:ext cx="8609012" cy="6546850"/>
          </a:xfrm>
          <a:prstGeom prst="rect">
            <a:avLst/>
          </a:prstGeom>
          <a:noFill/>
          <a:ln>
            <a:noFill/>
          </a:ln>
          <a:effectLst/>
          <a:extLst>
            <a:ext uri="{909E8E84-426E-40DD-AFC4-6F175D3DCCD1}"/>
            <a:ext uri="{91240B29-F687-4F45-9708-019B960494DF}"/>
            <a:ext uri="{AF507438-7753-43E0-B8FC-AC1667EBCBE1}"/>
          </a:extLst>
        </p:spPr>
        <p:txBody>
          <a:bodyPr anchor="ctr">
            <a:normAutofit fontScale="97500"/>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defRPr/>
            </a:pPr>
            <a:r>
              <a:rPr lang="en-US" sz="4900" b="1" dirty="0" smtClean="0">
                <a:solidFill>
                  <a:schemeClr val="accent1"/>
                </a:solidFill>
                <a:latin typeface="Times New Roman" pitchFamily="18" charset="0"/>
                <a:cs typeface="Times New Roman" pitchFamily="18" charset="0"/>
              </a:rPr>
              <a:t>Contact</a:t>
            </a:r>
          </a:p>
          <a:p>
            <a:pPr>
              <a:defRPr/>
            </a:pPr>
            <a:r>
              <a:rPr lang="en-US" sz="3600" dirty="0" smtClean="0">
                <a:solidFill>
                  <a:srgbClr val="CC0099"/>
                </a:solidFill>
                <a:latin typeface="Times New Roman" pitchFamily="18" charset="0"/>
                <a:cs typeface="Times New Roman" pitchFamily="18" charset="0"/>
              </a:rPr>
              <a:t/>
            </a:r>
            <a:br>
              <a:rPr lang="en-US" sz="3600" dirty="0" smtClean="0">
                <a:solidFill>
                  <a:srgbClr val="CC0099"/>
                </a:solidFill>
                <a:latin typeface="Times New Roman" pitchFamily="18" charset="0"/>
                <a:cs typeface="Times New Roman" pitchFamily="18" charset="0"/>
              </a:rPr>
            </a:br>
            <a:r>
              <a:rPr lang="en-US" sz="3600" dirty="0" smtClean="0">
                <a:solidFill>
                  <a:srgbClr val="CC0099"/>
                </a:solidFill>
                <a:latin typeface="Times New Roman" pitchFamily="18" charset="0"/>
                <a:cs typeface="Times New Roman" pitchFamily="18" charset="0"/>
              </a:rPr>
              <a:t/>
            </a:r>
            <a:br>
              <a:rPr lang="en-US" sz="3600" dirty="0" smtClean="0">
                <a:solidFill>
                  <a:srgbClr val="CC0099"/>
                </a:solidFill>
                <a:latin typeface="Times New Roman" pitchFamily="18" charset="0"/>
                <a:cs typeface="Times New Roman" pitchFamily="18" charset="0"/>
              </a:rPr>
            </a:br>
            <a:r>
              <a:rPr lang="en-US" sz="7300" b="1" dirty="0" smtClean="0">
                <a:solidFill>
                  <a:schemeClr val="tx1"/>
                </a:solidFill>
                <a:latin typeface="Times New Roman" pitchFamily="18" charset="0"/>
                <a:cs typeface="Times New Roman" pitchFamily="18" charset="0"/>
              </a:rPr>
              <a:t>Keva Industries </a:t>
            </a:r>
            <a:r>
              <a:rPr lang="en-US" sz="7300" dirty="0" smtClean="0">
                <a:solidFill>
                  <a:schemeClr val="tx1"/>
                </a:solidFill>
                <a:latin typeface="Times New Roman" pitchFamily="18" charset="0"/>
                <a:cs typeface="Times New Roman" pitchFamily="18" charset="0"/>
              </a:rPr>
              <a:t/>
            </a:r>
            <a:br>
              <a:rPr lang="en-US" sz="7300" dirty="0" smtClean="0">
                <a:solidFill>
                  <a:schemeClr val="tx1"/>
                </a:solidFill>
                <a:latin typeface="Times New Roman" pitchFamily="18" charset="0"/>
                <a:cs typeface="Times New Roman" pitchFamily="18" charset="0"/>
              </a:rPr>
            </a:br>
            <a:r>
              <a:rPr lang="en-IN" sz="3600" dirty="0" smtClean="0">
                <a:solidFill>
                  <a:schemeClr val="tx1"/>
                </a:solidFill>
                <a:latin typeface="Times New Roman" pitchFamily="18" charset="0"/>
                <a:cs typeface="Times New Roman" pitchFamily="18" charset="0"/>
              </a:rPr>
              <a:t> Level 2, Prestige Omega, No. 104, </a:t>
            </a:r>
            <a:br>
              <a:rPr lang="en-IN" sz="3600" dirty="0" smtClean="0">
                <a:solidFill>
                  <a:schemeClr val="tx1"/>
                </a:solidFill>
                <a:latin typeface="Times New Roman" pitchFamily="18" charset="0"/>
                <a:cs typeface="Times New Roman" pitchFamily="18" charset="0"/>
              </a:rPr>
            </a:br>
            <a:r>
              <a:rPr lang="en-IN" sz="3600" dirty="0" smtClean="0">
                <a:solidFill>
                  <a:schemeClr val="tx1"/>
                </a:solidFill>
                <a:latin typeface="Times New Roman" pitchFamily="18" charset="0"/>
                <a:cs typeface="Times New Roman" pitchFamily="18" charset="0"/>
              </a:rPr>
              <a:t>EPIP Zone, Whitefield, </a:t>
            </a:r>
            <a:br>
              <a:rPr lang="en-IN" sz="3600" dirty="0" smtClean="0">
                <a:solidFill>
                  <a:schemeClr val="tx1"/>
                </a:solidFill>
                <a:latin typeface="Times New Roman" pitchFamily="18" charset="0"/>
                <a:cs typeface="Times New Roman" pitchFamily="18" charset="0"/>
              </a:rPr>
            </a:br>
            <a:r>
              <a:rPr lang="en-IN" sz="3600" dirty="0" smtClean="0">
                <a:solidFill>
                  <a:schemeClr val="tx1"/>
                </a:solidFill>
                <a:latin typeface="Times New Roman" pitchFamily="18" charset="0"/>
                <a:cs typeface="Times New Roman" pitchFamily="18" charset="0"/>
              </a:rPr>
              <a:t>Bangalore - 560066 (India)</a:t>
            </a:r>
          </a:p>
          <a:p>
            <a:pPr>
              <a:defRPr/>
            </a:pPr>
            <a:r>
              <a:rPr lang="en-IN" sz="3600" dirty="0" smtClean="0">
                <a:solidFill>
                  <a:schemeClr val="tx1"/>
                </a:solidFill>
                <a:latin typeface="Times New Roman" pitchFamily="18" charset="0"/>
                <a:cs typeface="Times New Roman" pitchFamily="18" charset="0"/>
              </a:rPr>
              <a:t> </a:t>
            </a:r>
            <a:r>
              <a:rPr lang="en-US" sz="3600" dirty="0" smtClean="0">
                <a:solidFill>
                  <a:schemeClr val="tx1"/>
                </a:solidFill>
                <a:latin typeface="Times New Roman" pitchFamily="18" charset="0"/>
                <a:cs typeface="Times New Roman" pitchFamily="18" charset="0"/>
              </a:rPr>
              <a:t>Website </a:t>
            </a:r>
            <a:r>
              <a:rPr lang="en-US" sz="3600" b="1" dirty="0" smtClean="0">
                <a:solidFill>
                  <a:schemeClr val="tx1"/>
                </a:solidFill>
                <a:latin typeface="Times New Roman" pitchFamily="18" charset="0"/>
                <a:cs typeface="Times New Roman" pitchFamily="18" charset="0"/>
              </a:rPr>
              <a:t>: </a:t>
            </a:r>
            <a:r>
              <a:rPr lang="en-US" sz="3100" b="1" dirty="0" smtClean="0">
                <a:solidFill>
                  <a:schemeClr val="tx1"/>
                </a:solidFill>
                <a:latin typeface="Times New Roman" pitchFamily="18" charset="0"/>
                <a:cs typeface="Times New Roman" pitchFamily="18" charset="0"/>
              </a:rPr>
              <a:t>www.kevaind.org</a:t>
            </a:r>
            <a:r>
              <a:rPr lang="en-US" sz="3600" dirty="0" smtClean="0">
                <a:solidFill>
                  <a:schemeClr val="tx1"/>
                </a:solidFill>
                <a:latin typeface="Times New Roman" pitchFamily="18" charset="0"/>
                <a:cs typeface="Times New Roman" pitchFamily="18" charset="0"/>
              </a:rPr>
              <a:t/>
            </a:r>
            <a:br>
              <a:rPr lang="en-US" sz="3600" dirty="0" smtClean="0">
                <a:solidFill>
                  <a:schemeClr val="tx1"/>
                </a:solidFill>
                <a:latin typeface="Times New Roman" pitchFamily="18" charset="0"/>
                <a:cs typeface="Times New Roman" pitchFamily="18" charset="0"/>
              </a:rPr>
            </a:br>
            <a:r>
              <a:rPr lang="en-US" sz="3600" dirty="0" smtClean="0">
                <a:solidFill>
                  <a:schemeClr val="tx1"/>
                </a:solidFill>
                <a:latin typeface="Times New Roman" pitchFamily="18" charset="0"/>
                <a:cs typeface="Times New Roman" pitchFamily="18" charset="0"/>
              </a:rPr>
              <a:t> </a:t>
            </a:r>
            <a:r>
              <a:rPr lang="en-US" sz="3600" dirty="0" smtClean="0">
                <a:solidFill>
                  <a:srgbClr val="CC0099"/>
                </a:solidFill>
                <a:latin typeface="Times New Roman" pitchFamily="18" charset="0"/>
                <a:cs typeface="Times New Roman" pitchFamily="18" charset="0"/>
              </a:rPr>
              <a:t/>
            </a:r>
            <a:br>
              <a:rPr lang="en-US" sz="3600" dirty="0" smtClean="0">
                <a:solidFill>
                  <a:srgbClr val="CC0099"/>
                </a:solidFill>
                <a:latin typeface="Times New Roman" pitchFamily="18" charset="0"/>
                <a:cs typeface="Times New Roman" pitchFamily="18" charset="0"/>
              </a:rPr>
            </a:br>
            <a:r>
              <a:rPr lang="en-US" sz="3600" b="1" dirty="0" smtClean="0">
                <a:solidFill>
                  <a:srgbClr val="CC0099"/>
                </a:solidFill>
                <a:latin typeface="Times New Roman" pitchFamily="18" charset="0"/>
                <a:cs typeface="Times New Roman" pitchFamily="18" charset="0"/>
              </a:rPr>
              <a:t> </a:t>
            </a:r>
            <a:endParaRPr lang="en-US" sz="3600" dirty="0">
              <a:solidFill>
                <a:srgbClr val="CC0099"/>
              </a:solidFill>
              <a:latin typeface="Times New Roman" pitchFamily="18" charset="0"/>
              <a:cs typeface="Times New Roman" pitchFamily="18" charset="0"/>
            </a:endParaRPr>
          </a:p>
        </p:txBody>
      </p:sp>
      <p:pic>
        <p:nvPicPr>
          <p:cNvPr id="6" name="Picture 7" descr="logo.png"/>
          <p:cNvPicPr>
            <a:picLocks noChangeAspect="1"/>
          </p:cNvPicPr>
          <p:nvPr/>
        </p:nvPicPr>
        <p:blipFill>
          <a:blip r:embed="rId2" cstate="print">
            <a:extLst>
              <a:ext uri="{28A0092B-C50C-407E-A947-70E740481C1C}">
                <a14:useLocalDpi xmlns="" xmlns:a14="http://schemas.microsoft.com/office/drawing/2010/main" val="0"/>
              </a:ext>
            </a:extLst>
          </a:blip>
          <a:srcRect b="27274"/>
          <a:stretch>
            <a:fillRect/>
          </a:stretch>
        </p:blipFill>
        <p:spPr bwMode="auto">
          <a:xfrm>
            <a:off x="7924800" y="71438"/>
            <a:ext cx="1219200" cy="3571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6516378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52" y="2359406"/>
            <a:ext cx="8715404" cy="1569660"/>
          </a:xfrm>
          <a:prstGeom prst="rect">
            <a:avLst/>
          </a:prstGeom>
          <a:noFill/>
        </p:spPr>
        <p:txBody>
          <a:bodyPr wrap="square">
            <a:spAutoFit/>
            <a:scene3d>
              <a:camera prst="obliqueTopRight"/>
              <a:lightRig rig="threePt" dir="t"/>
            </a:scene3d>
          </a:bodyPr>
          <a:lstStyle/>
          <a:p>
            <a:pPr algn="ctr" eaLnBrk="1" hangingPunct="1">
              <a:defRPr/>
            </a:pPr>
            <a:r>
              <a:rPr lang="en-US" sz="9600" b="1" dirty="0" smtClean="0">
                <a:ln w="12700">
                  <a:solidFill>
                    <a:schemeClr val="tx1"/>
                  </a:solidFill>
                  <a:prstDash val="solid"/>
                </a:ln>
                <a:effectLst>
                  <a:outerShdw dist="38100" dir="2640000" algn="bl" rotWithShape="0">
                    <a:schemeClr val="accent1"/>
                  </a:outerShdw>
                  <a:reflection blurRad="6350" stA="50000" endA="300" endPos="50000" dist="29997" dir="5400000" sy="-100000" algn="bl" rotWithShape="0"/>
                </a:effectLst>
                <a:latin typeface="+mj-lt"/>
              </a:rPr>
              <a:t>Thank You</a:t>
            </a:r>
            <a:endParaRPr lang="en-US" sz="9600" b="1" dirty="0">
              <a:ln w="12700">
                <a:solidFill>
                  <a:schemeClr val="tx1"/>
                </a:solidFill>
                <a:prstDash val="solid"/>
              </a:ln>
              <a:effectLst>
                <a:outerShdw dist="38100" dir="2640000" algn="bl" rotWithShape="0">
                  <a:schemeClr val="accent1"/>
                </a:outerShdw>
                <a:reflection blurRad="6350" stA="50000" endA="300" endPos="50000" dist="29997" dir="5400000" sy="-100000" algn="bl" rotWithShape="0"/>
              </a:effectLst>
              <a:latin typeface="+mj-lt"/>
            </a:endParaRPr>
          </a:p>
        </p:txBody>
      </p:sp>
      <p:sp>
        <p:nvSpPr>
          <p:cNvPr id="3" name="Rectangle 2"/>
          <p:cNvSpPr/>
          <p:nvPr/>
        </p:nvSpPr>
        <p:spPr>
          <a:xfrm>
            <a:off x="142844" y="5955589"/>
            <a:ext cx="9001156" cy="830997"/>
          </a:xfrm>
          <a:prstGeom prst="rect">
            <a:avLst/>
          </a:prstGeom>
        </p:spPr>
        <p:txBody>
          <a:bodyPr wrap="square">
            <a:spAutoFit/>
          </a:bodyPr>
          <a:lstStyle/>
          <a:p>
            <a:pPr algn="ctr"/>
            <a:r>
              <a:rPr lang="en-IN" sz="2400" dirty="0" smtClean="0">
                <a:latin typeface="Times New Roman" pitchFamily="18" charset="0"/>
                <a:cs typeface="Times New Roman" pitchFamily="18" charset="0"/>
              </a:rPr>
              <a:t>This product is not intended to treat, prevent, cure or diagnose any diseases please consult your healthcare physician.</a:t>
            </a:r>
            <a:endParaRPr lang="en-IN" sz="2400" dirty="0">
              <a:latin typeface="Times New Roman" pitchFamily="18" charset="0"/>
              <a:cs typeface="Times New Roman" pitchFamily="18" charset="0"/>
            </a:endParaRPr>
          </a:p>
        </p:txBody>
      </p:sp>
      <p:pic>
        <p:nvPicPr>
          <p:cNvPr id="4" name="Picture 7" descr="logo.png"/>
          <p:cNvPicPr>
            <a:picLocks noChangeAspect="1"/>
          </p:cNvPicPr>
          <p:nvPr/>
        </p:nvPicPr>
        <p:blipFill>
          <a:blip r:embed="rId2" cstate="print">
            <a:extLst>
              <a:ext uri="{28A0092B-C50C-407E-A947-70E740481C1C}">
                <a14:useLocalDpi xmlns="" xmlns:a14="http://schemas.microsoft.com/office/drawing/2010/main" val="0"/>
              </a:ext>
            </a:extLst>
          </a:blip>
          <a:srcRect b="27274"/>
          <a:stretch>
            <a:fillRect/>
          </a:stretch>
        </p:blipFill>
        <p:spPr bwMode="auto">
          <a:xfrm>
            <a:off x="7924800" y="71438"/>
            <a:ext cx="1219200" cy="3571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16894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bwMode="auto">
          <a:xfrm>
            <a:off x="214282" y="1428736"/>
            <a:ext cx="8858312" cy="32147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defRPr/>
            </a:pPr>
            <a:r>
              <a:rPr lang="en-IN" sz="4000" dirty="0" err="1" smtClean="0">
                <a:latin typeface="Times New Roman" pitchFamily="18" charset="0"/>
                <a:cs typeface="Times New Roman" pitchFamily="18" charset="0"/>
              </a:rPr>
              <a:t>Sindoor</a:t>
            </a:r>
            <a:r>
              <a:rPr lang="en-IN" sz="4000" dirty="0" smtClean="0">
                <a:latin typeface="Times New Roman" pitchFamily="18" charset="0"/>
                <a:cs typeface="Times New Roman" pitchFamily="18" charset="0"/>
              </a:rPr>
              <a:t> holds lot of importance in Indian society. The tradition of application of </a:t>
            </a:r>
            <a:r>
              <a:rPr lang="en-IN" sz="4000" dirty="0" err="1" smtClean="0">
                <a:latin typeface="Times New Roman" pitchFamily="18" charset="0"/>
                <a:cs typeface="Times New Roman" pitchFamily="18" charset="0"/>
              </a:rPr>
              <a:t>sindoor</a:t>
            </a:r>
            <a:r>
              <a:rPr lang="en-IN" sz="4000" dirty="0" smtClean="0">
                <a:latin typeface="Times New Roman" pitchFamily="18" charset="0"/>
                <a:cs typeface="Times New Roman" pitchFamily="18" charset="0"/>
              </a:rPr>
              <a:t> is considered extremely auspicious and is being carried on since centuries.</a:t>
            </a:r>
            <a:endParaRPr lang="en-US" sz="4000" b="1" i="1" dirty="0">
              <a:latin typeface="Times New Roman" pitchFamily="18" charset="0"/>
              <a:cs typeface="Times New Roman" pitchFamily="18" charset="0"/>
            </a:endParaRPr>
          </a:p>
        </p:txBody>
      </p:sp>
      <p:pic>
        <p:nvPicPr>
          <p:cNvPr id="7" name="Picture 7" descr="logo.png"/>
          <p:cNvPicPr>
            <a:picLocks noChangeAspect="1"/>
          </p:cNvPicPr>
          <p:nvPr/>
        </p:nvPicPr>
        <p:blipFill>
          <a:blip r:embed="rId2" cstate="print">
            <a:extLst>
              <a:ext uri="{28A0092B-C50C-407E-A947-70E740481C1C}">
                <a14:useLocalDpi xmlns="" xmlns:a14="http://schemas.microsoft.com/office/drawing/2010/main" val="0"/>
              </a:ext>
            </a:extLst>
          </a:blip>
          <a:srcRect b="27274"/>
          <a:stretch>
            <a:fillRect/>
          </a:stretch>
        </p:blipFill>
        <p:spPr bwMode="auto">
          <a:xfrm>
            <a:off x="7924800" y="71438"/>
            <a:ext cx="1219200" cy="3571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1357290" y="512551"/>
            <a:ext cx="7786710" cy="83099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defRPr/>
            </a:pPr>
            <a:r>
              <a:rPr lang="en-US" sz="4800" b="1" dirty="0" smtClean="0">
                <a:ln w="28575">
                  <a:noFill/>
                </a:ln>
                <a:solidFill>
                  <a:schemeClr val="bg1"/>
                </a:solidFill>
                <a:latin typeface="Times New Roman" pitchFamily="18" charset="0"/>
                <a:cs typeface="Times New Roman" pitchFamily="18" charset="0"/>
              </a:rPr>
              <a:t>Importance of </a:t>
            </a:r>
            <a:r>
              <a:rPr lang="en-US" sz="4800" b="1" dirty="0" err="1" smtClean="0">
                <a:ln w="28575">
                  <a:noFill/>
                </a:ln>
                <a:solidFill>
                  <a:schemeClr val="bg1"/>
                </a:solidFill>
                <a:latin typeface="Times New Roman" pitchFamily="18" charset="0"/>
                <a:cs typeface="Times New Roman" pitchFamily="18" charset="0"/>
              </a:rPr>
              <a:t>Sindoor</a:t>
            </a:r>
            <a:endParaRPr lang="en-US" sz="4800" b="1" dirty="0">
              <a:ln w="28575">
                <a:noFill/>
              </a:ln>
              <a:solidFill>
                <a:schemeClr val="bg1"/>
              </a:solidFill>
              <a:latin typeface="Times New Roman" pitchFamily="18" charset="0"/>
              <a:cs typeface="Times New Roman" pitchFamily="18" charset="0"/>
            </a:endParaRPr>
          </a:p>
        </p:txBody>
      </p:sp>
      <p:sp>
        <p:nvSpPr>
          <p:cNvPr id="13314" name="AutoShape 2" descr="green tea leaves के लिए चित्र परिणाम"/>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3316" name="AutoShape 4" descr="green tea leaves के लिए चित्र परिणाम"/>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14338" name="Picture 2" descr="liquid sindoor apply के लिए चित्र परिणाम"/>
          <p:cNvPicPr>
            <a:picLocks noChangeAspect="1" noChangeArrowheads="1"/>
          </p:cNvPicPr>
          <p:nvPr/>
        </p:nvPicPr>
        <p:blipFill>
          <a:blip r:embed="rId3" cstate="print"/>
          <a:srcRect/>
          <a:stretch>
            <a:fillRect/>
          </a:stretch>
        </p:blipFill>
        <p:spPr bwMode="auto">
          <a:xfrm>
            <a:off x="2500298" y="4637505"/>
            <a:ext cx="4071966" cy="2220495"/>
          </a:xfrm>
          <a:prstGeom prst="rect">
            <a:avLst/>
          </a:prstGeom>
          <a:noFill/>
          <a:ln>
            <a:solidFill>
              <a:schemeClr val="tx1"/>
            </a:solidFill>
          </a:ln>
        </p:spPr>
      </p:pic>
    </p:spTree>
    <p:extLst>
      <p:ext uri="{BB962C8B-B14F-4D97-AF65-F5344CB8AC3E}">
        <p14:creationId xmlns="" xmlns:p14="http://schemas.microsoft.com/office/powerpoint/2010/main" val="4170783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bwMode="auto">
          <a:xfrm>
            <a:off x="214282" y="1643050"/>
            <a:ext cx="8929718" cy="2500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defRPr/>
            </a:pPr>
            <a:r>
              <a:rPr lang="en-IN" sz="4000" dirty="0" err="1" smtClean="0">
                <a:latin typeface="Times New Roman" pitchFamily="18" charset="0"/>
                <a:cs typeface="Times New Roman" pitchFamily="18" charset="0"/>
              </a:rPr>
              <a:t>Sindoor</a:t>
            </a:r>
            <a:r>
              <a:rPr lang="en-IN" sz="4000" dirty="0" smtClean="0">
                <a:latin typeface="Times New Roman" pitchFamily="18" charset="0"/>
                <a:cs typeface="Times New Roman" pitchFamily="18" charset="0"/>
              </a:rPr>
              <a:t> is also considered to be the symbol of power and female energy of </a:t>
            </a:r>
            <a:r>
              <a:rPr lang="en-IN" sz="4000" dirty="0" err="1" smtClean="0">
                <a:latin typeface="Times New Roman" pitchFamily="18" charset="0"/>
                <a:cs typeface="Times New Roman" pitchFamily="18" charset="0"/>
              </a:rPr>
              <a:t>Parvati</a:t>
            </a:r>
            <a:r>
              <a:rPr lang="en-IN" sz="4000" dirty="0" smtClean="0">
                <a:latin typeface="Times New Roman" pitchFamily="18" charset="0"/>
                <a:cs typeface="Times New Roman" pitchFamily="18" charset="0"/>
              </a:rPr>
              <a:t> and Sati.</a:t>
            </a:r>
            <a:endParaRPr lang="en-US" sz="4000" b="1" dirty="0">
              <a:latin typeface="Times New Roman" pitchFamily="18" charset="0"/>
              <a:cs typeface="Times New Roman" pitchFamily="18" charset="0"/>
            </a:endParaRPr>
          </a:p>
        </p:txBody>
      </p:sp>
      <p:pic>
        <p:nvPicPr>
          <p:cNvPr id="7" name="Picture 7" descr="logo.png"/>
          <p:cNvPicPr>
            <a:picLocks noChangeAspect="1"/>
          </p:cNvPicPr>
          <p:nvPr/>
        </p:nvPicPr>
        <p:blipFill>
          <a:blip r:embed="rId2" cstate="print">
            <a:extLst>
              <a:ext uri="{28A0092B-C50C-407E-A947-70E740481C1C}">
                <a14:useLocalDpi xmlns="" xmlns:a14="http://schemas.microsoft.com/office/drawing/2010/main" val="0"/>
              </a:ext>
            </a:extLst>
          </a:blip>
          <a:srcRect b="27274"/>
          <a:stretch>
            <a:fillRect/>
          </a:stretch>
        </p:blipFill>
        <p:spPr bwMode="auto">
          <a:xfrm>
            <a:off x="7924800" y="71438"/>
            <a:ext cx="1219200" cy="3571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1357290" y="512551"/>
            <a:ext cx="7786710" cy="83099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defRPr/>
            </a:pPr>
            <a:r>
              <a:rPr lang="en-US" sz="4800" b="1" dirty="0" smtClean="0">
                <a:ln w="28575">
                  <a:noFill/>
                </a:ln>
                <a:solidFill>
                  <a:schemeClr val="bg1"/>
                </a:solidFill>
                <a:latin typeface="Times New Roman" pitchFamily="18" charset="0"/>
                <a:cs typeface="Times New Roman" pitchFamily="18" charset="0"/>
              </a:rPr>
              <a:t>Importance of </a:t>
            </a:r>
            <a:r>
              <a:rPr lang="en-US" sz="4800" b="1" dirty="0" err="1" smtClean="0">
                <a:ln w="28575">
                  <a:noFill/>
                </a:ln>
                <a:solidFill>
                  <a:schemeClr val="bg1"/>
                </a:solidFill>
                <a:latin typeface="Times New Roman" pitchFamily="18" charset="0"/>
                <a:cs typeface="Times New Roman" pitchFamily="18" charset="0"/>
              </a:rPr>
              <a:t>Sindoor</a:t>
            </a:r>
            <a:endParaRPr lang="en-US" sz="4800" b="1" dirty="0">
              <a:ln w="28575">
                <a:noFill/>
              </a:ln>
              <a:solidFill>
                <a:schemeClr val="bg1"/>
              </a:solidFill>
              <a:latin typeface="Times New Roman" pitchFamily="18" charset="0"/>
              <a:cs typeface="Times New Roman" pitchFamily="18" charset="0"/>
            </a:endParaRPr>
          </a:p>
        </p:txBody>
      </p:sp>
      <p:pic>
        <p:nvPicPr>
          <p:cNvPr id="12290" name="Picture 2" descr="sindoor power के लिए चित्र परिणाम"/>
          <p:cNvPicPr>
            <a:picLocks noChangeAspect="1" noChangeArrowheads="1"/>
          </p:cNvPicPr>
          <p:nvPr/>
        </p:nvPicPr>
        <p:blipFill>
          <a:blip r:embed="rId3" cstate="print"/>
          <a:srcRect/>
          <a:stretch>
            <a:fillRect/>
          </a:stretch>
        </p:blipFill>
        <p:spPr bwMode="auto">
          <a:xfrm>
            <a:off x="1428728" y="3786190"/>
            <a:ext cx="6500858" cy="2889270"/>
          </a:xfrm>
          <a:prstGeom prst="rect">
            <a:avLst/>
          </a:prstGeom>
          <a:noFill/>
          <a:ln>
            <a:solidFill>
              <a:schemeClr val="tx1"/>
            </a:solidFill>
          </a:ln>
        </p:spPr>
      </p:pic>
    </p:spTree>
    <p:extLst>
      <p:ext uri="{BB962C8B-B14F-4D97-AF65-F5344CB8AC3E}">
        <p14:creationId xmlns="" xmlns:p14="http://schemas.microsoft.com/office/powerpoint/2010/main" val="4170783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logo.png"/>
          <p:cNvPicPr>
            <a:picLocks noChangeAspect="1"/>
          </p:cNvPicPr>
          <p:nvPr/>
        </p:nvPicPr>
        <p:blipFill>
          <a:blip r:embed="rId2" cstate="print">
            <a:extLst>
              <a:ext uri="{28A0092B-C50C-407E-A947-70E740481C1C}">
                <a14:useLocalDpi xmlns="" xmlns:a14="http://schemas.microsoft.com/office/drawing/2010/main" val="0"/>
              </a:ext>
            </a:extLst>
          </a:blip>
          <a:srcRect b="27274"/>
          <a:stretch>
            <a:fillRect/>
          </a:stretch>
        </p:blipFill>
        <p:spPr bwMode="auto">
          <a:xfrm>
            <a:off x="7924800" y="71438"/>
            <a:ext cx="1219200" cy="3571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1357290" y="512551"/>
            <a:ext cx="7786710" cy="83099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defRPr/>
            </a:pPr>
            <a:r>
              <a:rPr lang="en-US" sz="4800" b="1" dirty="0" smtClean="0">
                <a:ln w="28575">
                  <a:noFill/>
                </a:ln>
                <a:solidFill>
                  <a:schemeClr val="bg1"/>
                </a:solidFill>
                <a:latin typeface="Times New Roman" pitchFamily="18" charset="0"/>
                <a:cs typeface="Times New Roman" pitchFamily="18" charset="0"/>
              </a:rPr>
              <a:t>Keva Liquid </a:t>
            </a:r>
            <a:r>
              <a:rPr lang="en-US" sz="4800" b="1" dirty="0" err="1" smtClean="0">
                <a:ln w="28575">
                  <a:noFill/>
                </a:ln>
                <a:solidFill>
                  <a:schemeClr val="bg1"/>
                </a:solidFill>
                <a:latin typeface="Times New Roman" pitchFamily="18" charset="0"/>
                <a:cs typeface="Times New Roman" pitchFamily="18" charset="0"/>
              </a:rPr>
              <a:t>Sindoor</a:t>
            </a:r>
            <a:endParaRPr lang="en-US" sz="4800" b="1" dirty="0">
              <a:ln w="28575">
                <a:noFill/>
              </a:ln>
              <a:solidFill>
                <a:schemeClr val="bg1"/>
              </a:solidFill>
              <a:latin typeface="Times New Roman" pitchFamily="18" charset="0"/>
              <a:cs typeface="Times New Roman" pitchFamily="18" charset="0"/>
            </a:endParaRPr>
          </a:p>
        </p:txBody>
      </p:sp>
      <p:sp>
        <p:nvSpPr>
          <p:cNvPr id="6" name="Rectangle 5"/>
          <p:cNvSpPr/>
          <p:nvPr/>
        </p:nvSpPr>
        <p:spPr>
          <a:xfrm>
            <a:off x="357158" y="1643050"/>
            <a:ext cx="8643998" cy="2308324"/>
          </a:xfrm>
          <a:prstGeom prst="rect">
            <a:avLst/>
          </a:prstGeom>
        </p:spPr>
        <p:txBody>
          <a:bodyPr wrap="square">
            <a:spAutoFit/>
          </a:bodyPr>
          <a:lstStyle/>
          <a:p>
            <a:pPr algn="ctr"/>
            <a:r>
              <a:rPr lang="en-IN" sz="3600" dirty="0" smtClean="0">
                <a:latin typeface="Times New Roman" pitchFamily="18" charset="0"/>
                <a:cs typeface="Times New Roman" pitchFamily="18" charset="0"/>
              </a:rPr>
              <a:t>  A ubiquitous part of the married Indian woman’s look, the </a:t>
            </a:r>
            <a:r>
              <a:rPr lang="en-IN" sz="3600" dirty="0" err="1" smtClean="0">
                <a:latin typeface="Times New Roman" pitchFamily="18" charset="0"/>
                <a:cs typeface="Times New Roman" pitchFamily="18" charset="0"/>
              </a:rPr>
              <a:t>sindoor</a:t>
            </a:r>
            <a:r>
              <a:rPr lang="en-IN" sz="3600" dirty="0" smtClean="0">
                <a:latin typeface="Times New Roman" pitchFamily="18" charset="0"/>
                <a:cs typeface="Times New Roman" pitchFamily="18" charset="0"/>
              </a:rPr>
              <a:t> not only plays a symbolic role, but it also enhances the beauty of the woman wearing it. </a:t>
            </a:r>
            <a:endParaRPr lang="en-IN" sz="3600" dirty="0">
              <a:latin typeface="Times New Roman" pitchFamily="18" charset="0"/>
              <a:cs typeface="Times New Roman" pitchFamily="18" charset="0"/>
            </a:endParaRPr>
          </a:p>
        </p:txBody>
      </p:sp>
      <p:pic>
        <p:nvPicPr>
          <p:cNvPr id="35844" name="Picture 4" descr="liquid sindoor के लिए चित्र परिणाम"/>
          <p:cNvPicPr>
            <a:picLocks noChangeAspect="1" noChangeArrowheads="1"/>
          </p:cNvPicPr>
          <p:nvPr/>
        </p:nvPicPr>
        <p:blipFill>
          <a:blip r:embed="rId3" cstate="print"/>
          <a:srcRect/>
          <a:stretch>
            <a:fillRect/>
          </a:stretch>
        </p:blipFill>
        <p:spPr bwMode="auto">
          <a:xfrm>
            <a:off x="3286116" y="3990559"/>
            <a:ext cx="2500330" cy="2867442"/>
          </a:xfrm>
          <a:prstGeom prst="rect">
            <a:avLst/>
          </a:prstGeom>
          <a:noFill/>
          <a:ln>
            <a:solidFill>
              <a:schemeClr val="tx1"/>
            </a:solidFill>
          </a:ln>
        </p:spPr>
      </p:pic>
    </p:spTree>
    <p:extLst>
      <p:ext uri="{BB962C8B-B14F-4D97-AF65-F5344CB8AC3E}">
        <p14:creationId xmlns="" xmlns:p14="http://schemas.microsoft.com/office/powerpoint/2010/main" val="4170783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bwMode="auto">
          <a:xfrm>
            <a:off x="214282" y="1571612"/>
            <a:ext cx="8929718" cy="14287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defRPr/>
            </a:pPr>
            <a:r>
              <a:rPr lang="en-IN" sz="4000" dirty="0" smtClean="0">
                <a:latin typeface="Times New Roman" pitchFamily="18" charset="0"/>
                <a:cs typeface="Times New Roman" pitchFamily="18" charset="0"/>
              </a:rPr>
              <a:t>The application of </a:t>
            </a:r>
            <a:r>
              <a:rPr lang="en-IN" sz="4000" dirty="0" err="1" smtClean="0">
                <a:latin typeface="Times New Roman" pitchFamily="18" charset="0"/>
                <a:cs typeface="Times New Roman" pitchFamily="18" charset="0"/>
              </a:rPr>
              <a:t>sindoor</a:t>
            </a:r>
            <a:r>
              <a:rPr lang="en-IN" sz="4000" dirty="0" smtClean="0">
                <a:latin typeface="Times New Roman" pitchFamily="18" charset="0"/>
                <a:cs typeface="Times New Roman" pitchFamily="18" charset="0"/>
              </a:rPr>
              <a:t> is not just a ritual, but a practice which stimulates good health. </a:t>
            </a:r>
          </a:p>
        </p:txBody>
      </p:sp>
      <p:pic>
        <p:nvPicPr>
          <p:cNvPr id="7" name="Picture 7" descr="logo.png"/>
          <p:cNvPicPr>
            <a:picLocks noChangeAspect="1"/>
          </p:cNvPicPr>
          <p:nvPr/>
        </p:nvPicPr>
        <p:blipFill>
          <a:blip r:embed="rId2" cstate="print">
            <a:extLst>
              <a:ext uri="{28A0092B-C50C-407E-A947-70E740481C1C}">
                <a14:useLocalDpi xmlns="" xmlns:a14="http://schemas.microsoft.com/office/drawing/2010/main" val="0"/>
              </a:ext>
            </a:extLst>
          </a:blip>
          <a:srcRect b="27274"/>
          <a:stretch>
            <a:fillRect/>
          </a:stretch>
        </p:blipFill>
        <p:spPr bwMode="auto">
          <a:xfrm>
            <a:off x="7924800" y="71438"/>
            <a:ext cx="1219200" cy="3571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1357290" y="512551"/>
            <a:ext cx="7786710" cy="83099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defRPr/>
            </a:pPr>
            <a:r>
              <a:rPr lang="en-US" sz="4800" b="1" dirty="0" smtClean="0">
                <a:ln w="28575">
                  <a:noFill/>
                </a:ln>
                <a:solidFill>
                  <a:schemeClr val="bg1"/>
                </a:solidFill>
                <a:latin typeface="Times New Roman" pitchFamily="18" charset="0"/>
                <a:cs typeface="Times New Roman" pitchFamily="18" charset="0"/>
              </a:rPr>
              <a:t>Importance of </a:t>
            </a:r>
            <a:r>
              <a:rPr lang="en-US" sz="4800" b="1" dirty="0" err="1" smtClean="0">
                <a:ln w="28575">
                  <a:noFill/>
                </a:ln>
                <a:solidFill>
                  <a:schemeClr val="bg1"/>
                </a:solidFill>
                <a:latin typeface="Times New Roman" pitchFamily="18" charset="0"/>
                <a:cs typeface="Times New Roman" pitchFamily="18" charset="0"/>
              </a:rPr>
              <a:t>Sindoor</a:t>
            </a:r>
            <a:endParaRPr lang="en-US" sz="4800" b="1" dirty="0" smtClean="0">
              <a:ln w="28575">
                <a:noFill/>
              </a:ln>
              <a:solidFill>
                <a:schemeClr val="bg1"/>
              </a:solidFill>
              <a:latin typeface="Times New Roman" pitchFamily="18" charset="0"/>
              <a:cs typeface="Times New Roman" pitchFamily="18" charset="0"/>
            </a:endParaRPr>
          </a:p>
        </p:txBody>
      </p:sp>
      <p:pic>
        <p:nvPicPr>
          <p:cNvPr id="34818" name="Picture 2" descr="sindoor के लिए चित्र परिणाम"/>
          <p:cNvPicPr>
            <a:picLocks noChangeAspect="1" noChangeArrowheads="1"/>
          </p:cNvPicPr>
          <p:nvPr/>
        </p:nvPicPr>
        <p:blipFill>
          <a:blip r:embed="rId3" cstate="print"/>
          <a:srcRect/>
          <a:stretch>
            <a:fillRect/>
          </a:stretch>
        </p:blipFill>
        <p:spPr bwMode="auto">
          <a:xfrm>
            <a:off x="2285984" y="4000504"/>
            <a:ext cx="4603138" cy="2643182"/>
          </a:xfrm>
          <a:prstGeom prst="rect">
            <a:avLst/>
          </a:prstGeom>
          <a:noFill/>
          <a:ln>
            <a:solidFill>
              <a:schemeClr val="tx1"/>
            </a:solidFill>
          </a:ln>
        </p:spPr>
      </p:pic>
    </p:spTree>
    <p:extLst>
      <p:ext uri="{BB962C8B-B14F-4D97-AF65-F5344CB8AC3E}">
        <p14:creationId xmlns="" xmlns:p14="http://schemas.microsoft.com/office/powerpoint/2010/main" val="41707837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bwMode="auto">
          <a:xfrm>
            <a:off x="642910" y="1643050"/>
            <a:ext cx="8286776" cy="47149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defRPr/>
            </a:pPr>
            <a:r>
              <a:rPr lang="en-IN" sz="3600" dirty="0" smtClean="0">
                <a:latin typeface="Times New Roman" pitchFamily="18" charset="0"/>
                <a:cs typeface="Times New Roman" pitchFamily="18" charset="0"/>
              </a:rPr>
              <a:t>The </a:t>
            </a:r>
            <a:r>
              <a:rPr lang="en-IN" sz="3600" dirty="0" err="1" smtClean="0">
                <a:latin typeface="Times New Roman" pitchFamily="18" charset="0"/>
                <a:cs typeface="Times New Roman" pitchFamily="18" charset="0"/>
              </a:rPr>
              <a:t>sindoor</a:t>
            </a:r>
            <a:r>
              <a:rPr lang="en-IN" sz="3600" dirty="0" smtClean="0">
                <a:latin typeface="Times New Roman" pitchFamily="18" charset="0"/>
                <a:cs typeface="Times New Roman" pitchFamily="18" charset="0"/>
              </a:rPr>
              <a:t> is prepared using mercury, turmeric and lime. </a:t>
            </a:r>
          </a:p>
          <a:p>
            <a:pPr algn="ctr">
              <a:buNone/>
              <a:defRPr/>
            </a:pPr>
            <a:r>
              <a:rPr lang="en-IN" sz="3600" dirty="0" smtClean="0">
                <a:latin typeface="Times New Roman" pitchFamily="18" charset="0"/>
                <a:cs typeface="Times New Roman" pitchFamily="18" charset="0"/>
              </a:rPr>
              <a:t>Mercury acts as a catalyst that helps to ease stress and strain. It also helps in keeping the brain active and alert. Other than this, mercury also helps in controlling blood pressure, activating sexual drive and libidinal energy.</a:t>
            </a:r>
          </a:p>
        </p:txBody>
      </p:sp>
      <p:pic>
        <p:nvPicPr>
          <p:cNvPr id="7" name="Picture 7" descr="logo.png"/>
          <p:cNvPicPr>
            <a:picLocks noChangeAspect="1"/>
          </p:cNvPicPr>
          <p:nvPr/>
        </p:nvPicPr>
        <p:blipFill>
          <a:blip r:embed="rId2" cstate="print">
            <a:extLst>
              <a:ext uri="{28A0092B-C50C-407E-A947-70E740481C1C}">
                <a14:useLocalDpi xmlns="" xmlns:a14="http://schemas.microsoft.com/office/drawing/2010/main" val="0"/>
              </a:ext>
            </a:extLst>
          </a:blip>
          <a:srcRect b="27274"/>
          <a:stretch>
            <a:fillRect/>
          </a:stretch>
        </p:blipFill>
        <p:spPr bwMode="auto">
          <a:xfrm>
            <a:off x="7924800" y="71438"/>
            <a:ext cx="1219200" cy="3571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1357290" y="512551"/>
            <a:ext cx="7786710" cy="83099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defRPr/>
            </a:pPr>
            <a:r>
              <a:rPr lang="en-US" sz="4800" b="1" dirty="0" smtClean="0">
                <a:ln w="28575">
                  <a:noFill/>
                </a:ln>
                <a:solidFill>
                  <a:schemeClr val="bg1"/>
                </a:solidFill>
                <a:latin typeface="Times New Roman" pitchFamily="18" charset="0"/>
                <a:cs typeface="Times New Roman" pitchFamily="18" charset="0"/>
              </a:rPr>
              <a:t>Importance of </a:t>
            </a:r>
            <a:r>
              <a:rPr lang="en-US" sz="4800" b="1" dirty="0" err="1" smtClean="0">
                <a:ln w="28575">
                  <a:noFill/>
                </a:ln>
                <a:solidFill>
                  <a:schemeClr val="bg1"/>
                </a:solidFill>
                <a:latin typeface="Times New Roman" pitchFamily="18" charset="0"/>
                <a:cs typeface="Times New Roman" pitchFamily="18" charset="0"/>
              </a:rPr>
              <a:t>Sindoor</a:t>
            </a:r>
            <a:endParaRPr lang="en-US" sz="4800" b="1" dirty="0" smtClean="0">
              <a:ln w="28575">
                <a:noFill/>
              </a:ln>
              <a:solidFill>
                <a:schemeClr val="bg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4170783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logo.png"/>
          <p:cNvPicPr>
            <a:picLocks noChangeAspect="1"/>
          </p:cNvPicPr>
          <p:nvPr/>
        </p:nvPicPr>
        <p:blipFill>
          <a:blip r:embed="rId2" cstate="print">
            <a:extLst>
              <a:ext uri="{28A0092B-C50C-407E-A947-70E740481C1C}">
                <a14:useLocalDpi xmlns="" xmlns:a14="http://schemas.microsoft.com/office/drawing/2010/main" val="0"/>
              </a:ext>
            </a:extLst>
          </a:blip>
          <a:srcRect b="27274"/>
          <a:stretch>
            <a:fillRect/>
          </a:stretch>
        </p:blipFill>
        <p:spPr bwMode="auto">
          <a:xfrm>
            <a:off x="7924800" y="71438"/>
            <a:ext cx="1219200" cy="3571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1357290" y="512551"/>
            <a:ext cx="7786710" cy="78483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defRPr/>
            </a:pPr>
            <a:r>
              <a:rPr lang="en-US" sz="4500" b="1" dirty="0" smtClean="0">
                <a:ln w="28575">
                  <a:noFill/>
                </a:ln>
                <a:solidFill>
                  <a:schemeClr val="bg1"/>
                </a:solidFill>
                <a:latin typeface="Times New Roman" pitchFamily="18" charset="0"/>
                <a:cs typeface="Times New Roman" pitchFamily="18" charset="0"/>
              </a:rPr>
              <a:t>Keva </a:t>
            </a:r>
            <a:r>
              <a:rPr lang="en-US" sz="4500" b="1" dirty="0" smtClean="0">
                <a:ln w="28575">
                  <a:noFill/>
                </a:ln>
                <a:solidFill>
                  <a:schemeClr val="bg1"/>
                </a:solidFill>
                <a:latin typeface="Times New Roman" pitchFamily="18" charset="0"/>
                <a:cs typeface="Times New Roman" pitchFamily="18" charset="0"/>
              </a:rPr>
              <a:t>Industries </a:t>
            </a:r>
            <a:r>
              <a:rPr lang="en-US" sz="4500" b="1" dirty="0" smtClean="0">
                <a:ln w="28575">
                  <a:noFill/>
                </a:ln>
                <a:solidFill>
                  <a:schemeClr val="bg1"/>
                </a:solidFill>
                <a:latin typeface="Times New Roman" pitchFamily="18" charset="0"/>
                <a:cs typeface="Times New Roman" pitchFamily="18" charset="0"/>
              </a:rPr>
              <a:t>has launched</a:t>
            </a:r>
            <a:endParaRPr lang="en-US" sz="4500" b="1" dirty="0">
              <a:ln w="28575">
                <a:noFill/>
              </a:ln>
              <a:solidFill>
                <a:schemeClr val="bg1"/>
              </a:solidFill>
              <a:latin typeface="Times New Roman" pitchFamily="18" charset="0"/>
              <a:cs typeface="Times New Roman" pitchFamily="18" charset="0"/>
            </a:endParaRPr>
          </a:p>
        </p:txBody>
      </p:sp>
      <p:sp>
        <p:nvSpPr>
          <p:cNvPr id="6" name="Rectangle 5"/>
          <p:cNvSpPr/>
          <p:nvPr/>
        </p:nvSpPr>
        <p:spPr>
          <a:xfrm>
            <a:off x="3643060" y="2143116"/>
            <a:ext cx="5072344" cy="1569660"/>
          </a:xfrm>
          <a:prstGeom prst="rect">
            <a:avLst/>
          </a:prstGeom>
        </p:spPr>
        <p:txBody>
          <a:bodyPr wrap="square">
            <a:spAutoFit/>
          </a:bodyPr>
          <a:lstStyle/>
          <a:p>
            <a:pPr algn="ctr" eaLnBrk="1" hangingPunct="1">
              <a:defRPr/>
            </a:pPr>
            <a:r>
              <a:rPr lang="en-US" sz="9600" b="1" dirty="0" smtClean="0">
                <a:ln w="0"/>
                <a:solidFill>
                  <a:schemeClr val="accent1"/>
                </a:solidFill>
                <a:effectLst>
                  <a:outerShdw blurRad="38100" dist="25400" dir="5400000" algn="ctr" rotWithShape="0">
                    <a:srgbClr val="6E747A">
                      <a:alpha val="43000"/>
                    </a:srgbClr>
                  </a:outerShdw>
                </a:effectLst>
                <a:latin typeface="Times New Roman" pitchFamily="18" charset="0"/>
                <a:cs typeface="Times New Roman" pitchFamily="18" charset="0"/>
              </a:rPr>
              <a:t>KEVA </a:t>
            </a:r>
          </a:p>
        </p:txBody>
      </p:sp>
      <p:sp>
        <p:nvSpPr>
          <p:cNvPr id="8" name="Rectangle 7"/>
          <p:cNvSpPr/>
          <p:nvPr/>
        </p:nvSpPr>
        <p:spPr>
          <a:xfrm>
            <a:off x="3143240" y="3964078"/>
            <a:ext cx="6000760" cy="1107996"/>
          </a:xfrm>
          <a:prstGeom prst="rect">
            <a:avLst/>
          </a:prstGeom>
        </p:spPr>
        <p:txBody>
          <a:bodyPr wrap="square">
            <a:spAutoFit/>
          </a:bodyPr>
          <a:lstStyle/>
          <a:p>
            <a:pPr algn="ctr">
              <a:defRPr/>
            </a:pPr>
            <a:r>
              <a:rPr lang="en-US" sz="6600" b="1" dirty="0" smtClean="0">
                <a:ln w="0"/>
                <a:solidFill>
                  <a:schemeClr val="accent1"/>
                </a:solidFill>
                <a:effectLst>
                  <a:outerShdw blurRad="38100" dist="25400" dir="5400000" algn="ctr" rotWithShape="0">
                    <a:srgbClr val="6E747A">
                      <a:alpha val="43000"/>
                    </a:srgbClr>
                  </a:outerShdw>
                </a:effectLst>
                <a:latin typeface="Times New Roman" pitchFamily="18" charset="0"/>
                <a:cs typeface="Times New Roman" pitchFamily="18" charset="0"/>
              </a:rPr>
              <a:t>Liquid </a:t>
            </a:r>
            <a:r>
              <a:rPr lang="en-US" sz="6600" b="1" dirty="0" err="1" smtClean="0">
                <a:ln w="0"/>
                <a:solidFill>
                  <a:schemeClr val="accent1"/>
                </a:solidFill>
                <a:effectLst>
                  <a:outerShdw blurRad="38100" dist="25400" dir="5400000" algn="ctr" rotWithShape="0">
                    <a:srgbClr val="6E747A">
                      <a:alpha val="43000"/>
                    </a:srgbClr>
                  </a:outerShdw>
                </a:effectLst>
                <a:latin typeface="Times New Roman" pitchFamily="18" charset="0"/>
                <a:cs typeface="Times New Roman" pitchFamily="18" charset="0"/>
              </a:rPr>
              <a:t>Sindoor</a:t>
            </a:r>
            <a:endParaRPr lang="en-US" sz="6600" b="1" dirty="0">
              <a:ln w="0"/>
              <a:solidFill>
                <a:schemeClr val="accent1"/>
              </a:solidFill>
              <a:effectLst>
                <a:outerShdw blurRad="38100" dist="25400" dir="5400000" algn="ctr" rotWithShape="0">
                  <a:srgbClr val="6E747A">
                    <a:alpha val="43000"/>
                  </a:srgbClr>
                </a:outerShdw>
              </a:effectLst>
              <a:latin typeface="Times New Roman" pitchFamily="18" charset="0"/>
              <a:cs typeface="Times New Roman" pitchFamily="18" charset="0"/>
            </a:endParaRPr>
          </a:p>
        </p:txBody>
      </p:sp>
      <p:pic>
        <p:nvPicPr>
          <p:cNvPr id="9" name="Picture 2" descr="https://www.kevaind.org/image/product/Keva%20Liquid%20Sindoor_241216055119.JPG"/>
          <p:cNvPicPr>
            <a:picLocks noChangeAspect="1" noChangeArrowheads="1"/>
          </p:cNvPicPr>
          <p:nvPr/>
        </p:nvPicPr>
        <p:blipFill>
          <a:blip r:embed="rId3" cstate="print"/>
          <a:srcRect/>
          <a:stretch>
            <a:fillRect/>
          </a:stretch>
        </p:blipFill>
        <p:spPr bwMode="auto">
          <a:xfrm>
            <a:off x="0" y="1321611"/>
            <a:ext cx="3214678" cy="5536389"/>
          </a:xfrm>
          <a:prstGeom prst="rect">
            <a:avLst/>
          </a:prstGeom>
          <a:noFill/>
        </p:spPr>
      </p:pic>
    </p:spTree>
    <p:extLst>
      <p:ext uri="{BB962C8B-B14F-4D97-AF65-F5344CB8AC3E}">
        <p14:creationId xmlns="" xmlns:p14="http://schemas.microsoft.com/office/powerpoint/2010/main" val="4170783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logo.png"/>
          <p:cNvPicPr>
            <a:picLocks noChangeAspect="1"/>
          </p:cNvPicPr>
          <p:nvPr/>
        </p:nvPicPr>
        <p:blipFill>
          <a:blip r:embed="rId2" cstate="print">
            <a:extLst>
              <a:ext uri="{28A0092B-C50C-407E-A947-70E740481C1C}">
                <a14:useLocalDpi xmlns="" xmlns:a14="http://schemas.microsoft.com/office/drawing/2010/main" val="0"/>
              </a:ext>
            </a:extLst>
          </a:blip>
          <a:srcRect b="27274"/>
          <a:stretch>
            <a:fillRect/>
          </a:stretch>
        </p:blipFill>
        <p:spPr bwMode="auto">
          <a:xfrm>
            <a:off x="7924800" y="71438"/>
            <a:ext cx="1219200" cy="3571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1357290" y="512551"/>
            <a:ext cx="7786710" cy="83099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defRPr/>
            </a:pPr>
            <a:r>
              <a:rPr lang="en-US" sz="4800" b="1" dirty="0" smtClean="0">
                <a:ln w="28575">
                  <a:noFill/>
                </a:ln>
                <a:solidFill>
                  <a:schemeClr val="bg1"/>
                </a:solidFill>
                <a:latin typeface="Times New Roman" pitchFamily="18" charset="0"/>
                <a:cs typeface="Times New Roman" pitchFamily="18" charset="0"/>
              </a:rPr>
              <a:t>Keva Liquid </a:t>
            </a:r>
            <a:r>
              <a:rPr lang="en-US" sz="4800" b="1" dirty="0" err="1" smtClean="0">
                <a:ln w="28575">
                  <a:noFill/>
                </a:ln>
                <a:solidFill>
                  <a:schemeClr val="bg1"/>
                </a:solidFill>
                <a:latin typeface="Times New Roman" pitchFamily="18" charset="0"/>
                <a:cs typeface="Times New Roman" pitchFamily="18" charset="0"/>
              </a:rPr>
              <a:t>Sindoor</a:t>
            </a:r>
            <a:endParaRPr lang="en-US" sz="4800" b="1" dirty="0">
              <a:ln w="28575">
                <a:noFill/>
              </a:ln>
              <a:solidFill>
                <a:schemeClr val="bg1"/>
              </a:solidFill>
              <a:latin typeface="Times New Roman" pitchFamily="18" charset="0"/>
              <a:cs typeface="Times New Roman" pitchFamily="18" charset="0"/>
            </a:endParaRPr>
          </a:p>
        </p:txBody>
      </p:sp>
      <p:sp>
        <p:nvSpPr>
          <p:cNvPr id="6" name="Rectangle 5"/>
          <p:cNvSpPr/>
          <p:nvPr/>
        </p:nvSpPr>
        <p:spPr>
          <a:xfrm>
            <a:off x="2928926" y="1917222"/>
            <a:ext cx="6000760" cy="4154984"/>
          </a:xfrm>
          <a:prstGeom prst="rect">
            <a:avLst/>
          </a:prstGeom>
        </p:spPr>
        <p:txBody>
          <a:bodyPr wrap="square">
            <a:spAutoFit/>
          </a:bodyPr>
          <a:lstStyle/>
          <a:p>
            <a:pPr algn="ctr"/>
            <a:r>
              <a:rPr lang="en-IN" sz="4400" dirty="0" smtClean="0">
                <a:latin typeface="Times New Roman" pitchFamily="18" charset="0"/>
                <a:cs typeface="Times New Roman" pitchFamily="18" charset="0"/>
              </a:rPr>
              <a:t> This liquid based </a:t>
            </a:r>
            <a:r>
              <a:rPr lang="en-IN" sz="4400" dirty="0" err="1" smtClean="0">
                <a:latin typeface="Times New Roman" pitchFamily="18" charset="0"/>
                <a:cs typeface="Times New Roman" pitchFamily="18" charset="0"/>
              </a:rPr>
              <a:t>sindoor</a:t>
            </a:r>
            <a:r>
              <a:rPr lang="en-IN" sz="4400" dirty="0" smtClean="0">
                <a:latin typeface="Times New Roman" pitchFamily="18" charset="0"/>
                <a:cs typeface="Times New Roman" pitchFamily="18" charset="0"/>
              </a:rPr>
              <a:t> by Keva has a long-lasting, smudge-proof formula to give you good wear and to make it last long.</a:t>
            </a:r>
            <a:endParaRPr lang="en-IN" sz="4400" dirty="0">
              <a:latin typeface="Times New Roman" pitchFamily="18" charset="0"/>
              <a:cs typeface="Times New Roman" pitchFamily="18" charset="0"/>
            </a:endParaRPr>
          </a:p>
        </p:txBody>
      </p:sp>
      <p:pic>
        <p:nvPicPr>
          <p:cNvPr id="5" name="Picture 2" descr="https://www.kevaind.org/image/product/Keva%20Liquid%20Sindoor_241216055119.JPG"/>
          <p:cNvPicPr>
            <a:picLocks noChangeAspect="1" noChangeArrowheads="1"/>
          </p:cNvPicPr>
          <p:nvPr/>
        </p:nvPicPr>
        <p:blipFill>
          <a:blip r:embed="rId3" cstate="print"/>
          <a:srcRect/>
          <a:stretch>
            <a:fillRect/>
          </a:stretch>
        </p:blipFill>
        <p:spPr bwMode="auto">
          <a:xfrm>
            <a:off x="214282" y="1857364"/>
            <a:ext cx="2696195" cy="4643446"/>
          </a:xfrm>
          <a:prstGeom prst="rect">
            <a:avLst/>
          </a:prstGeom>
          <a:noFill/>
        </p:spPr>
      </p:pic>
    </p:spTree>
    <p:extLst>
      <p:ext uri="{BB962C8B-B14F-4D97-AF65-F5344CB8AC3E}">
        <p14:creationId xmlns="" xmlns:p14="http://schemas.microsoft.com/office/powerpoint/2010/main" val="4170783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logo.png"/>
          <p:cNvPicPr>
            <a:picLocks noChangeAspect="1"/>
          </p:cNvPicPr>
          <p:nvPr/>
        </p:nvPicPr>
        <p:blipFill>
          <a:blip r:embed="rId2" cstate="print">
            <a:extLst>
              <a:ext uri="{28A0092B-C50C-407E-A947-70E740481C1C}">
                <a14:useLocalDpi xmlns="" xmlns:a14="http://schemas.microsoft.com/office/drawing/2010/main" val="0"/>
              </a:ext>
            </a:extLst>
          </a:blip>
          <a:srcRect b="27274"/>
          <a:stretch>
            <a:fillRect/>
          </a:stretch>
        </p:blipFill>
        <p:spPr bwMode="auto">
          <a:xfrm>
            <a:off x="7924800" y="71438"/>
            <a:ext cx="1219200" cy="3571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1357290" y="512551"/>
            <a:ext cx="7786710" cy="83099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defRPr/>
            </a:pPr>
            <a:r>
              <a:rPr lang="en-US" sz="4800" b="1" dirty="0" smtClean="0">
                <a:ln w="28575">
                  <a:noFill/>
                </a:ln>
                <a:solidFill>
                  <a:schemeClr val="bg1"/>
                </a:solidFill>
                <a:latin typeface="Times New Roman" pitchFamily="18" charset="0"/>
                <a:cs typeface="Times New Roman" pitchFamily="18" charset="0"/>
              </a:rPr>
              <a:t>Keva Liquid </a:t>
            </a:r>
            <a:r>
              <a:rPr lang="en-US" sz="4800" b="1" dirty="0" err="1" smtClean="0">
                <a:ln w="28575">
                  <a:noFill/>
                </a:ln>
                <a:solidFill>
                  <a:schemeClr val="bg1"/>
                </a:solidFill>
                <a:latin typeface="Times New Roman" pitchFamily="18" charset="0"/>
                <a:cs typeface="Times New Roman" pitchFamily="18" charset="0"/>
              </a:rPr>
              <a:t>Sindoor</a:t>
            </a:r>
            <a:endParaRPr lang="en-US" sz="4800" b="1" dirty="0">
              <a:ln w="28575">
                <a:noFill/>
              </a:ln>
              <a:solidFill>
                <a:schemeClr val="bg1"/>
              </a:solidFill>
              <a:latin typeface="Times New Roman" pitchFamily="18" charset="0"/>
              <a:cs typeface="Times New Roman" pitchFamily="18" charset="0"/>
            </a:endParaRPr>
          </a:p>
        </p:txBody>
      </p:sp>
      <p:sp>
        <p:nvSpPr>
          <p:cNvPr id="6" name="Rectangle 5"/>
          <p:cNvSpPr/>
          <p:nvPr/>
        </p:nvSpPr>
        <p:spPr>
          <a:xfrm>
            <a:off x="428596" y="1698674"/>
            <a:ext cx="8715436" cy="3016210"/>
          </a:xfrm>
          <a:prstGeom prst="rect">
            <a:avLst/>
          </a:prstGeom>
        </p:spPr>
        <p:txBody>
          <a:bodyPr wrap="square">
            <a:spAutoFit/>
          </a:bodyPr>
          <a:lstStyle/>
          <a:p>
            <a:pPr algn="ctr"/>
            <a:r>
              <a:rPr lang="en-IN" sz="3800" dirty="0" smtClean="0">
                <a:latin typeface="Times New Roman" pitchFamily="18" charset="0"/>
                <a:cs typeface="Times New Roman" pitchFamily="18" charset="0"/>
              </a:rPr>
              <a:t>Complete your traditional Indian look with Keva Liquid </a:t>
            </a:r>
            <a:r>
              <a:rPr lang="en-IN" sz="3800" dirty="0" err="1" smtClean="0">
                <a:latin typeface="Times New Roman" pitchFamily="18" charset="0"/>
                <a:cs typeface="Times New Roman" pitchFamily="18" charset="0"/>
              </a:rPr>
              <a:t>Sindoor</a:t>
            </a:r>
            <a:r>
              <a:rPr lang="en-IN" sz="3800" dirty="0" smtClean="0">
                <a:latin typeface="Times New Roman" pitchFamily="18" charset="0"/>
                <a:cs typeface="Times New Roman" pitchFamily="18" charset="0"/>
              </a:rPr>
              <a:t>. It comes in </a:t>
            </a:r>
            <a:r>
              <a:rPr lang="en-IN" sz="3800" b="1" dirty="0" smtClean="0">
                <a:solidFill>
                  <a:srgbClr val="C00000"/>
                </a:solidFill>
                <a:latin typeface="Times New Roman" pitchFamily="18" charset="0"/>
                <a:cs typeface="Times New Roman" pitchFamily="18" charset="0"/>
              </a:rPr>
              <a:t>Dark Maroon </a:t>
            </a:r>
            <a:r>
              <a:rPr lang="en-IN" sz="3800" b="1" dirty="0" err="1" smtClean="0">
                <a:solidFill>
                  <a:srgbClr val="C00000"/>
                </a:solidFill>
                <a:latin typeface="Times New Roman" pitchFamily="18" charset="0"/>
                <a:cs typeface="Times New Roman" pitchFamily="18" charset="0"/>
              </a:rPr>
              <a:t>color</a:t>
            </a:r>
            <a:r>
              <a:rPr lang="en-IN" sz="3800" b="1" dirty="0" smtClean="0">
                <a:solidFill>
                  <a:srgbClr val="C00000"/>
                </a:solidFill>
                <a:latin typeface="Times New Roman" pitchFamily="18" charset="0"/>
                <a:cs typeface="Times New Roman" pitchFamily="18" charset="0"/>
              </a:rPr>
              <a:t> </a:t>
            </a:r>
            <a:r>
              <a:rPr lang="en-IN" sz="3800" dirty="0" smtClean="0">
                <a:latin typeface="Times New Roman" pitchFamily="18" charset="0"/>
                <a:cs typeface="Times New Roman" pitchFamily="18" charset="0"/>
              </a:rPr>
              <a:t>with some sparkle particles to enhance your beauty. </a:t>
            </a:r>
            <a:endParaRPr lang="en-IN" sz="3800" dirty="0" smtClean="0"/>
          </a:p>
          <a:p>
            <a:pPr algn="ctr"/>
            <a:r>
              <a:rPr lang="en-IN" sz="3800" dirty="0" smtClean="0">
                <a:latin typeface="Times New Roman" pitchFamily="18" charset="0"/>
                <a:cs typeface="Times New Roman" pitchFamily="18" charset="0"/>
              </a:rPr>
              <a:t>  </a:t>
            </a:r>
            <a:endParaRPr lang="en-IN" sz="3800" dirty="0">
              <a:latin typeface="Times New Roman" pitchFamily="18" charset="0"/>
              <a:cs typeface="Times New Roman" pitchFamily="18" charset="0"/>
            </a:endParaRPr>
          </a:p>
        </p:txBody>
      </p:sp>
      <p:pic>
        <p:nvPicPr>
          <p:cNvPr id="1026" name="Picture 2" descr="D:\gagan keva work\Nidhi\ADDWELL\New folder\demo pics\IMG_20170223_113652.jpg"/>
          <p:cNvPicPr>
            <a:picLocks noChangeAspect="1" noChangeArrowheads="1"/>
          </p:cNvPicPr>
          <p:nvPr/>
        </p:nvPicPr>
        <p:blipFill>
          <a:blip r:embed="rId3" cstate="print"/>
          <a:srcRect/>
          <a:stretch>
            <a:fillRect/>
          </a:stretch>
        </p:blipFill>
        <p:spPr bwMode="auto">
          <a:xfrm>
            <a:off x="2341588" y="4357694"/>
            <a:ext cx="4444990" cy="2500306"/>
          </a:xfrm>
          <a:prstGeom prst="rect">
            <a:avLst/>
          </a:prstGeom>
          <a:noFill/>
          <a:ln>
            <a:solidFill>
              <a:schemeClr val="tx1"/>
            </a:solidFill>
          </a:ln>
        </p:spPr>
      </p:pic>
    </p:spTree>
    <p:extLst>
      <p:ext uri="{BB962C8B-B14F-4D97-AF65-F5344CB8AC3E}">
        <p14:creationId xmlns="" xmlns:p14="http://schemas.microsoft.com/office/powerpoint/2010/main" val="4170783713"/>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2378</TotalTime>
  <Words>288</Words>
  <Application>Microsoft Office PowerPoint</Application>
  <PresentationFormat>On-screen Show (4:3)</PresentationFormat>
  <Paragraphs>37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Wisp</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a</cp:lastModifiedBy>
  <cp:revision>115</cp:revision>
  <dcterms:created xsi:type="dcterms:W3CDTF">2013-08-21T19:17:07Z</dcterms:created>
  <dcterms:modified xsi:type="dcterms:W3CDTF">2017-05-08T12:56:21Z</dcterms:modified>
</cp:coreProperties>
</file>