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4" r:id="rId2"/>
    <p:sldId id="256" r:id="rId3"/>
    <p:sldId id="286" r:id="rId4"/>
    <p:sldId id="297" r:id="rId5"/>
    <p:sldId id="295" r:id="rId6"/>
    <p:sldId id="289"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99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6" autoAdjust="0"/>
    <p:restoredTop sz="93122" autoAdjust="0"/>
  </p:normalViewPr>
  <p:slideViewPr>
    <p:cSldViewPr>
      <p:cViewPr varScale="1">
        <p:scale>
          <a:sx n="69" d="100"/>
          <a:sy n="69" d="100"/>
        </p:scale>
        <p:origin x="-5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CE6A4-58D8-4EC4-89E0-F1CC8BA0E5D8}" type="datetimeFigureOut">
              <a:rPr lang="en-US" smtClean="0"/>
              <a:pPr/>
              <a:t>8/8/2015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C259B-4AA0-40E1-9164-1982475C72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6096000" cy="1938992"/>
          </a:xfrm>
          <a:prstGeom prst="rect">
            <a:avLst/>
          </a:prstGeom>
          <a:solidFill>
            <a:schemeClr val="tx1">
              <a:lumMod val="75000"/>
              <a:lumOff val="25000"/>
            </a:schemeClr>
          </a:solidFill>
          <a:ln w="57150">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6000" dirty="0" smtClean="0">
                <a:solidFill>
                  <a:schemeClr val="bg1"/>
                </a:solidFill>
                <a:latin typeface="Algerian" pitchFamily="82" charset="0"/>
              </a:rPr>
              <a:t>Keva PANCH </a:t>
            </a:r>
            <a:r>
              <a:rPr lang="en-US" sz="6000" dirty="0" smtClean="0">
                <a:solidFill>
                  <a:schemeClr val="bg1"/>
                </a:solidFill>
                <a:latin typeface="Algerian" pitchFamily="82" charset="0"/>
              </a:rPr>
              <a:t>Tulsi DROPS</a:t>
            </a:r>
          </a:p>
        </p:txBody>
      </p:sp>
      <p:pic>
        <p:nvPicPr>
          <p:cNvPr id="1026" name="Picture 2"/>
          <p:cNvPicPr>
            <a:picLocks noChangeAspect="1" noChangeArrowheads="1"/>
          </p:cNvPicPr>
          <p:nvPr/>
        </p:nvPicPr>
        <p:blipFill>
          <a:blip r:embed="rId2" cstate="print"/>
          <a:srcRect/>
          <a:stretch>
            <a:fillRect/>
          </a:stretch>
        </p:blipFill>
        <p:spPr bwMode="auto">
          <a:xfrm>
            <a:off x="0" y="1981200"/>
            <a:ext cx="6096000" cy="4876800"/>
          </a:xfrm>
          <a:prstGeom prst="rect">
            <a:avLst/>
          </a:prstGeom>
          <a:noFill/>
          <a:ln w="9525">
            <a:noFill/>
            <a:miter lim="800000"/>
            <a:headEnd/>
            <a:tailEnd/>
          </a:ln>
          <a:effectLst/>
        </p:spPr>
      </p:pic>
      <p:sp>
        <p:nvSpPr>
          <p:cNvPr id="7" name="TextBox 6"/>
          <p:cNvSpPr txBox="1"/>
          <p:nvPr/>
        </p:nvSpPr>
        <p:spPr>
          <a:xfrm>
            <a:off x="0" y="6027003"/>
            <a:ext cx="4419600" cy="830997"/>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800" b="1" dirty="0" smtClean="0">
                <a:solidFill>
                  <a:schemeClr val="tx1"/>
                </a:solidFill>
                <a:latin typeface="Brush Script MT" pitchFamily="66" charset="0"/>
              </a:rPr>
              <a:t>By Keva Industries</a:t>
            </a:r>
          </a:p>
        </p:txBody>
      </p:sp>
      <p:pic>
        <p:nvPicPr>
          <p:cNvPr id="1028" name="Picture 4" descr="http://www.kevaind.org/image/product/Keva%20Panch%20Tulsi_230515102345.JPG"/>
          <p:cNvPicPr>
            <a:picLocks noChangeAspect="1" noChangeArrowheads="1"/>
          </p:cNvPicPr>
          <p:nvPr/>
        </p:nvPicPr>
        <p:blipFill>
          <a:blip r:embed="rId3"/>
          <a:srcRect/>
          <a:stretch>
            <a:fillRect/>
          </a:stretch>
        </p:blipFill>
        <p:spPr bwMode="auto">
          <a:xfrm>
            <a:off x="6096000" y="0"/>
            <a:ext cx="3048000" cy="6858000"/>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solidFill>
            <a:schemeClr val="tx1">
              <a:lumMod val="75000"/>
              <a:lumOff val="25000"/>
            </a:schemeClr>
          </a:solidFill>
          <a:ln>
            <a:solidFill>
              <a:schemeClr val="tx1"/>
            </a:solidFill>
          </a:ln>
        </p:spPr>
        <p:txBody>
          <a:bodyPr wrap="square" rtlCol="0">
            <a:spAutoFit/>
          </a:bodyPr>
          <a:lstStyle/>
          <a:p>
            <a:pPr algn="ctr"/>
            <a:r>
              <a:rPr lang="en-US" sz="4800" b="1" dirty="0" smtClean="0">
                <a:solidFill>
                  <a:schemeClr val="bg1"/>
                </a:solidFill>
                <a:latin typeface="Algerian" pitchFamily="82" charset="0"/>
              </a:rPr>
              <a:t>Keva </a:t>
            </a:r>
            <a:r>
              <a:rPr lang="en-US" sz="4800" b="1" dirty="0" err="1" smtClean="0">
                <a:solidFill>
                  <a:schemeClr val="bg1"/>
                </a:solidFill>
                <a:latin typeface="Algerian" pitchFamily="82" charset="0"/>
              </a:rPr>
              <a:t>Panch</a:t>
            </a:r>
            <a:r>
              <a:rPr lang="en-US" sz="4800" b="1" dirty="0" smtClean="0">
                <a:solidFill>
                  <a:schemeClr val="bg1"/>
                </a:solidFill>
                <a:latin typeface="Algerian" pitchFamily="82" charset="0"/>
              </a:rPr>
              <a:t> </a:t>
            </a:r>
            <a:r>
              <a:rPr lang="en-US" sz="4800" b="1" dirty="0" err="1" smtClean="0">
                <a:solidFill>
                  <a:schemeClr val="bg1"/>
                </a:solidFill>
                <a:latin typeface="Algerian" pitchFamily="82" charset="0"/>
              </a:rPr>
              <a:t>tulsi</a:t>
            </a:r>
            <a:r>
              <a:rPr lang="en-US" sz="4800" b="1" dirty="0" smtClean="0">
                <a:solidFill>
                  <a:schemeClr val="bg1"/>
                </a:solidFill>
                <a:latin typeface="Algerian" pitchFamily="82" charset="0"/>
              </a:rPr>
              <a:t> </a:t>
            </a:r>
            <a:r>
              <a:rPr lang="en-US" sz="4800" b="1" dirty="0" smtClean="0">
                <a:solidFill>
                  <a:schemeClr val="bg1"/>
                </a:solidFill>
                <a:latin typeface="Algerian" pitchFamily="82" charset="0"/>
              </a:rPr>
              <a:t>drops</a:t>
            </a:r>
            <a:endParaRPr lang="en-US" sz="4800" b="1" dirty="0">
              <a:solidFill>
                <a:schemeClr val="bg1"/>
              </a:solidFill>
              <a:latin typeface="Algerian" pitchFamily="82" charset="0"/>
            </a:endParaRPr>
          </a:p>
        </p:txBody>
      </p:sp>
      <p:sp>
        <p:nvSpPr>
          <p:cNvPr id="5" name="TextBox 4"/>
          <p:cNvSpPr txBox="1"/>
          <p:nvPr/>
        </p:nvSpPr>
        <p:spPr>
          <a:xfrm>
            <a:off x="152400" y="5663625"/>
            <a:ext cx="6629400"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dirty="0" smtClean="0"/>
              <a:t>Prevent from flu, fever, cough, cold etc </a:t>
            </a:r>
            <a:endParaRPr lang="en-US" sz="3200" dirty="0"/>
          </a:p>
        </p:txBody>
      </p:sp>
      <p:sp>
        <p:nvSpPr>
          <p:cNvPr id="11" name="TextBox 10"/>
          <p:cNvSpPr txBox="1"/>
          <p:nvPr/>
        </p:nvSpPr>
        <p:spPr>
          <a:xfrm>
            <a:off x="381000" y="2814697"/>
            <a:ext cx="6400800" cy="2062103"/>
          </a:xfrm>
          <a:prstGeom prst="rect">
            <a:avLst/>
          </a:prstGeom>
          <a:solidFill>
            <a:srgbClr val="FFFFCC"/>
          </a:solidFill>
          <a:ln>
            <a:solidFill>
              <a:schemeClr val="tx1"/>
            </a:solidFill>
          </a:ln>
        </p:spPr>
        <p:txBody>
          <a:bodyPr wrap="square" rtlCol="0">
            <a:spAutoFit/>
          </a:bodyPr>
          <a:lstStyle/>
          <a:p>
            <a:pPr>
              <a:buFont typeface="Wingdings" pitchFamily="2" charset="2"/>
              <a:buChar char="Ø"/>
            </a:pPr>
            <a:r>
              <a:rPr lang="en-US" sz="3200" dirty="0" smtClean="0"/>
              <a:t>Loaded with  antioxidants &amp; other</a:t>
            </a:r>
          </a:p>
          <a:p>
            <a:r>
              <a:rPr lang="en-US" sz="3200" dirty="0" smtClean="0"/>
              <a:t>    life supporting nutrients</a:t>
            </a:r>
          </a:p>
          <a:p>
            <a:pPr>
              <a:buFont typeface="Wingdings" pitchFamily="2" charset="2"/>
              <a:buChar char="Ø"/>
            </a:pPr>
            <a:r>
              <a:rPr lang="en-US" sz="3200" dirty="0" smtClean="0"/>
              <a:t>Eliminate out toxins from the body</a:t>
            </a:r>
          </a:p>
          <a:p>
            <a:pPr>
              <a:buFont typeface="Wingdings" pitchFamily="2" charset="2"/>
              <a:buChar char="Ø"/>
            </a:pPr>
            <a:r>
              <a:rPr lang="en-US" sz="3200" dirty="0" smtClean="0"/>
              <a:t>Boost immune system functioning</a:t>
            </a:r>
          </a:p>
        </p:txBody>
      </p:sp>
      <p:pic>
        <p:nvPicPr>
          <p:cNvPr id="7" name="Picture 4" descr="http://www.kevaind.org/image/product/Keva%20Panch%20Tulsi_230515102345.JPG"/>
          <p:cNvPicPr>
            <a:picLocks noChangeAspect="1" noChangeArrowheads="1"/>
          </p:cNvPicPr>
          <p:nvPr/>
        </p:nvPicPr>
        <p:blipFill>
          <a:blip r:embed="rId2"/>
          <a:srcRect/>
          <a:stretch>
            <a:fillRect/>
          </a:stretch>
        </p:blipFill>
        <p:spPr bwMode="auto">
          <a:xfrm>
            <a:off x="7010400" y="2286000"/>
            <a:ext cx="1828800" cy="3962400"/>
          </a:xfrm>
          <a:prstGeom prst="rect">
            <a:avLst/>
          </a:prstGeom>
          <a:noFill/>
          <a:ln>
            <a:solidFill>
              <a:schemeClr val="tx1"/>
            </a:solidFill>
          </a:ln>
        </p:spPr>
      </p:pic>
      <p:sp>
        <p:nvSpPr>
          <p:cNvPr id="8" name="TextBox 7"/>
          <p:cNvSpPr txBox="1"/>
          <p:nvPr/>
        </p:nvSpPr>
        <p:spPr>
          <a:xfrm>
            <a:off x="0" y="1396425"/>
            <a:ext cx="9144000" cy="584775"/>
          </a:xfrm>
          <a:prstGeom prst="rect">
            <a:avLst/>
          </a:prstGeom>
          <a:solidFill>
            <a:srgbClr val="CCFFCC"/>
          </a:solidFill>
          <a:ln>
            <a:solidFill>
              <a:schemeClr val="tx1"/>
            </a:solidFill>
          </a:ln>
        </p:spPr>
        <p:txBody>
          <a:bodyPr wrap="square" rtlCol="0">
            <a:spAutoFit/>
          </a:bodyPr>
          <a:lstStyle/>
          <a:p>
            <a:r>
              <a:rPr lang="en-US" sz="3200" dirty="0" smtClean="0"/>
              <a:t>Highly Concentrated Natural extract of 5 types of Tulsi</a:t>
            </a: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446550"/>
          </a:xfrm>
          <a:prstGeom prst="rect">
            <a:avLst/>
          </a:prstGeom>
          <a:solidFill>
            <a:schemeClr val="tx1"/>
          </a:solidFill>
          <a:ln>
            <a:solidFill>
              <a:schemeClr val="tx1">
                <a:lumMod val="50000"/>
                <a:lumOff val="50000"/>
              </a:schemeClr>
            </a:solidFill>
          </a:ln>
        </p:spPr>
        <p:txBody>
          <a:bodyPr wrap="square" rtlCol="0">
            <a:spAutoFit/>
          </a:bodyPr>
          <a:lstStyle/>
          <a:p>
            <a:pPr algn="ctr"/>
            <a:r>
              <a:rPr lang="en-US" sz="4400" dirty="0" smtClean="0">
                <a:solidFill>
                  <a:schemeClr val="bg1"/>
                </a:solidFill>
                <a:latin typeface="Algerian" pitchFamily="82" charset="0"/>
              </a:rPr>
              <a:t>DEMO TO CHECK PANCH </a:t>
            </a:r>
            <a:r>
              <a:rPr lang="en-US" sz="4400" dirty="0" err="1" smtClean="0">
                <a:solidFill>
                  <a:schemeClr val="bg1"/>
                </a:solidFill>
                <a:latin typeface="Algerian" pitchFamily="82" charset="0"/>
              </a:rPr>
              <a:t>tulsi</a:t>
            </a:r>
            <a:r>
              <a:rPr lang="en-US" sz="4400" dirty="0" smtClean="0">
                <a:solidFill>
                  <a:schemeClr val="bg1"/>
                </a:solidFill>
                <a:latin typeface="Algerian" pitchFamily="82" charset="0"/>
              </a:rPr>
              <a:t> Drops quality</a:t>
            </a:r>
            <a:endParaRPr lang="en-US" sz="4400" dirty="0">
              <a:solidFill>
                <a:schemeClr val="bg1"/>
              </a:solidFill>
              <a:latin typeface="Algerian" pitchFamily="82" charset="0"/>
            </a:endParaRPr>
          </a:p>
        </p:txBody>
      </p:sp>
      <p:sp>
        <p:nvSpPr>
          <p:cNvPr id="6" name="TextBox 5"/>
          <p:cNvSpPr txBox="1"/>
          <p:nvPr/>
        </p:nvSpPr>
        <p:spPr>
          <a:xfrm>
            <a:off x="228600" y="3733800"/>
            <a:ext cx="8686800" cy="2062103"/>
          </a:xfrm>
          <a:prstGeom prst="rect">
            <a:avLst/>
          </a:prstGeom>
          <a:solidFill>
            <a:srgbClr val="FFFFCC"/>
          </a:solidFill>
          <a:ln>
            <a:solidFill>
              <a:schemeClr val="tx1"/>
            </a:solidFill>
          </a:ln>
        </p:spPr>
        <p:txBody>
          <a:bodyPr wrap="square" rtlCol="0">
            <a:spAutoFit/>
          </a:bodyPr>
          <a:lstStyle/>
          <a:p>
            <a:r>
              <a:rPr lang="en-US" sz="3200" dirty="0" smtClean="0"/>
              <a:t>Show how well Keva Panch Tulsi drops prevent us from harmful free radicals produced in our body due to unhealthy diet, sedentary lifestyle or pollution</a:t>
            </a:r>
          </a:p>
        </p:txBody>
      </p:sp>
      <p:sp>
        <p:nvSpPr>
          <p:cNvPr id="8" name="TextBox 7"/>
          <p:cNvSpPr txBox="1"/>
          <p:nvPr/>
        </p:nvSpPr>
        <p:spPr>
          <a:xfrm>
            <a:off x="2209800" y="2057400"/>
            <a:ext cx="4648200" cy="1015663"/>
          </a:xfrm>
          <a:prstGeom prst="rect">
            <a:avLst/>
          </a:prstGeom>
          <a:noFill/>
          <a:ln>
            <a:noFill/>
          </a:ln>
        </p:spPr>
        <p:txBody>
          <a:bodyPr wrap="square" rtlCol="0">
            <a:spAutoFit/>
          </a:bodyPr>
          <a:lstStyle/>
          <a:p>
            <a:pPr>
              <a:lnSpc>
                <a:spcPct val="150000"/>
              </a:lnSpc>
              <a:buFont typeface="Wingdings" pitchFamily="2" charset="2"/>
              <a:buChar char="v"/>
            </a:pPr>
            <a:r>
              <a:rPr lang="en-US" sz="4000" dirty="0" smtClean="0">
                <a:solidFill>
                  <a:srgbClr val="C00000"/>
                </a:solidFill>
                <a:latin typeface="Algerian" pitchFamily="82" charset="0"/>
              </a:rPr>
              <a:t>Betadine test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3330"/>
          </a:xfrm>
          <a:prstGeom prst="rect">
            <a:avLst/>
          </a:prstGeom>
          <a:solidFill>
            <a:schemeClr val="tx1"/>
          </a:solidFill>
          <a:ln>
            <a:solidFill>
              <a:schemeClr val="tx1">
                <a:lumMod val="50000"/>
                <a:lumOff val="50000"/>
              </a:schemeClr>
            </a:solidFill>
          </a:ln>
        </p:spPr>
        <p:txBody>
          <a:bodyPr wrap="square" rtlCol="0">
            <a:spAutoFit/>
          </a:bodyPr>
          <a:lstStyle/>
          <a:p>
            <a:pPr algn="ctr"/>
            <a:r>
              <a:rPr lang="en-US" sz="5400" dirty="0" smtClean="0">
                <a:solidFill>
                  <a:schemeClr val="bg1"/>
                </a:solidFill>
                <a:latin typeface="Algerian" pitchFamily="82" charset="0"/>
              </a:rPr>
              <a:t>Betadine Test</a:t>
            </a:r>
            <a:endParaRPr lang="en-US" sz="5400" dirty="0">
              <a:solidFill>
                <a:schemeClr val="bg1"/>
              </a:solidFill>
              <a:latin typeface="Algerian" pitchFamily="82" charset="0"/>
            </a:endParaRPr>
          </a:p>
        </p:txBody>
      </p:sp>
      <p:sp>
        <p:nvSpPr>
          <p:cNvPr id="10" name="TextBox 9"/>
          <p:cNvSpPr txBox="1"/>
          <p:nvPr/>
        </p:nvSpPr>
        <p:spPr>
          <a:xfrm>
            <a:off x="3012872" y="2838271"/>
            <a:ext cx="644728" cy="1200329"/>
          </a:xfrm>
          <a:prstGeom prst="rect">
            <a:avLst/>
          </a:prstGeom>
          <a:noFill/>
        </p:spPr>
        <p:txBody>
          <a:bodyPr wrap="none" rtlCol="0">
            <a:spAutoFit/>
          </a:bodyPr>
          <a:lstStyle/>
          <a:p>
            <a:r>
              <a:rPr lang="en-US" sz="7200" b="1" dirty="0" smtClean="0">
                <a:solidFill>
                  <a:srgbClr val="C00000"/>
                </a:solidFill>
              </a:rPr>
              <a:t>+</a:t>
            </a:r>
            <a:endParaRPr lang="en-US" sz="7200" b="1" dirty="0">
              <a:solidFill>
                <a:srgbClr val="C00000"/>
              </a:solidFill>
            </a:endParaRPr>
          </a:p>
        </p:txBody>
      </p:sp>
      <p:sp>
        <p:nvSpPr>
          <p:cNvPr id="12" name="Right Arrow 11"/>
          <p:cNvSpPr/>
          <p:nvPr/>
        </p:nvSpPr>
        <p:spPr>
          <a:xfrm>
            <a:off x="5410200" y="3200400"/>
            <a:ext cx="609600"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0" y="1066800"/>
            <a:ext cx="9144000" cy="954107"/>
          </a:xfrm>
          <a:prstGeom prst="rect">
            <a:avLst/>
          </a:prstGeom>
          <a:solidFill>
            <a:srgbClr val="FFFFCC"/>
          </a:solidFill>
          <a:ln>
            <a:solidFill>
              <a:schemeClr val="tx1"/>
            </a:solidFill>
          </a:ln>
        </p:spPr>
        <p:txBody>
          <a:bodyPr wrap="square" rtlCol="0">
            <a:spAutoFit/>
          </a:bodyPr>
          <a:lstStyle/>
          <a:p>
            <a:pPr>
              <a:buFont typeface="Wingdings" pitchFamily="2" charset="2"/>
              <a:buChar char="Ø"/>
            </a:pPr>
            <a:r>
              <a:rPr lang="en-US" sz="2800" dirty="0" smtClean="0"/>
              <a:t>Take a glass of fresh water </a:t>
            </a:r>
          </a:p>
          <a:p>
            <a:pPr>
              <a:buFont typeface="Wingdings" pitchFamily="2" charset="2"/>
              <a:buChar char="Ø"/>
            </a:pPr>
            <a:r>
              <a:rPr lang="en-US" sz="2800" dirty="0" smtClean="0"/>
              <a:t>Add 1 tablespoon of Betadine, color of water changes to red</a:t>
            </a:r>
          </a:p>
        </p:txBody>
      </p:sp>
      <p:sp>
        <p:nvSpPr>
          <p:cNvPr id="13" name="TextBox 12"/>
          <p:cNvSpPr txBox="1"/>
          <p:nvPr/>
        </p:nvSpPr>
        <p:spPr>
          <a:xfrm>
            <a:off x="76200" y="4965918"/>
            <a:ext cx="8915400" cy="1815882"/>
          </a:xfrm>
          <a:prstGeom prst="rect">
            <a:avLst/>
          </a:prstGeom>
          <a:solidFill>
            <a:schemeClr val="bg1">
              <a:lumMod val="95000"/>
            </a:schemeClr>
          </a:solidFill>
          <a:ln>
            <a:solidFill>
              <a:schemeClr val="tx1"/>
            </a:solidFill>
          </a:ln>
        </p:spPr>
        <p:txBody>
          <a:bodyPr wrap="square" rtlCol="0">
            <a:spAutoFit/>
          </a:bodyPr>
          <a:lstStyle/>
          <a:p>
            <a:r>
              <a:rPr lang="en-US" sz="2800" dirty="0" smtClean="0"/>
              <a:t>Change in color of water shows the presence of harmful chemical and thus creates harmful free radicals in body if we go for any chemical based medicinal treatments during any illness</a:t>
            </a:r>
          </a:p>
        </p:txBody>
      </p:sp>
      <p:pic>
        <p:nvPicPr>
          <p:cNvPr id="1026" name="Picture 2" descr="E:\gagandeep kaur data\keva herbal products\demo ppts\Picture 033.jpg"/>
          <p:cNvPicPr>
            <a:picLocks noChangeAspect="1" noChangeArrowheads="1"/>
          </p:cNvPicPr>
          <p:nvPr/>
        </p:nvPicPr>
        <p:blipFill>
          <a:blip r:embed="rId2" cstate="print"/>
          <a:srcRect/>
          <a:stretch>
            <a:fillRect/>
          </a:stretch>
        </p:blipFill>
        <p:spPr bwMode="auto">
          <a:xfrm>
            <a:off x="1371600" y="2209800"/>
            <a:ext cx="1295400" cy="2590800"/>
          </a:xfrm>
          <a:prstGeom prst="rect">
            <a:avLst/>
          </a:prstGeom>
          <a:noFill/>
        </p:spPr>
      </p:pic>
      <p:pic>
        <p:nvPicPr>
          <p:cNvPr id="1027" name="Picture 3" descr="E:\gagandeep kaur data\keva herbal products\demo ppts\Graphic1.jpg"/>
          <p:cNvPicPr>
            <a:picLocks noChangeAspect="1" noChangeArrowheads="1"/>
          </p:cNvPicPr>
          <p:nvPr/>
        </p:nvPicPr>
        <p:blipFill>
          <a:blip r:embed="rId3"/>
          <a:srcRect/>
          <a:stretch>
            <a:fillRect/>
          </a:stretch>
        </p:blipFill>
        <p:spPr bwMode="auto">
          <a:xfrm>
            <a:off x="3962400" y="2209800"/>
            <a:ext cx="914400" cy="2563812"/>
          </a:xfrm>
          <a:prstGeom prst="rect">
            <a:avLst/>
          </a:prstGeom>
          <a:noFill/>
          <a:ln>
            <a:solidFill>
              <a:schemeClr val="tx1"/>
            </a:solidFill>
          </a:ln>
        </p:spPr>
      </p:pic>
      <p:pic>
        <p:nvPicPr>
          <p:cNvPr id="1028" name="Picture 4" descr="E:\gagandeep kaur data\keva herbal products\demo ppts\Picture 001.jpg"/>
          <p:cNvPicPr>
            <a:picLocks noChangeAspect="1" noChangeArrowheads="1"/>
          </p:cNvPicPr>
          <p:nvPr/>
        </p:nvPicPr>
        <p:blipFill>
          <a:blip r:embed="rId4" cstate="print"/>
          <a:srcRect/>
          <a:stretch>
            <a:fillRect/>
          </a:stretch>
        </p:blipFill>
        <p:spPr bwMode="auto">
          <a:xfrm>
            <a:off x="6324600" y="2209800"/>
            <a:ext cx="1295400" cy="2590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82005"/>
            <a:ext cx="8305800" cy="1384995"/>
          </a:xfrm>
          <a:prstGeom prst="rect">
            <a:avLst/>
          </a:prstGeom>
          <a:solidFill>
            <a:schemeClr val="bg1">
              <a:lumMod val="95000"/>
            </a:schemeClr>
          </a:solidFill>
          <a:ln>
            <a:solidFill>
              <a:schemeClr val="tx1"/>
            </a:solidFill>
          </a:ln>
        </p:spPr>
        <p:txBody>
          <a:bodyPr wrap="square" rtlCol="0">
            <a:spAutoFit/>
          </a:bodyPr>
          <a:lstStyle/>
          <a:p>
            <a:pPr lvl="0">
              <a:buFont typeface="Wingdings" pitchFamily="2" charset="2"/>
              <a:buChar char="Ø"/>
            </a:pPr>
            <a:r>
              <a:rPr lang="en-US" sz="2800" dirty="0" smtClean="0"/>
              <a:t>Add around 15ml Panch Tulsi Drops in that Betadine</a:t>
            </a:r>
          </a:p>
          <a:p>
            <a:pPr lvl="0"/>
            <a:r>
              <a:rPr lang="en-US" sz="2800" dirty="0" smtClean="0"/>
              <a:t>    containing water then again the water comes to its</a:t>
            </a:r>
          </a:p>
          <a:p>
            <a:pPr lvl="0"/>
            <a:r>
              <a:rPr lang="en-US" sz="2800" dirty="0" smtClean="0"/>
              <a:t>    normal transparent appearance </a:t>
            </a:r>
            <a:endParaRPr lang="en-US" sz="2800" dirty="0"/>
          </a:p>
        </p:txBody>
      </p:sp>
      <p:sp>
        <p:nvSpPr>
          <p:cNvPr id="6" name="TextBox 5"/>
          <p:cNvSpPr txBox="1"/>
          <p:nvPr/>
        </p:nvSpPr>
        <p:spPr>
          <a:xfrm>
            <a:off x="0" y="0"/>
            <a:ext cx="9144000" cy="923330"/>
          </a:xfrm>
          <a:prstGeom prst="rect">
            <a:avLst/>
          </a:prstGeom>
          <a:solidFill>
            <a:schemeClr val="tx1"/>
          </a:solidFill>
          <a:ln>
            <a:solidFill>
              <a:schemeClr val="tx1">
                <a:lumMod val="50000"/>
                <a:lumOff val="50000"/>
              </a:schemeClr>
            </a:solidFill>
          </a:ln>
        </p:spPr>
        <p:txBody>
          <a:bodyPr wrap="square" rtlCol="0">
            <a:spAutoFit/>
          </a:bodyPr>
          <a:lstStyle/>
          <a:p>
            <a:pPr algn="ctr"/>
            <a:r>
              <a:rPr lang="en-US" sz="5400" dirty="0" smtClean="0">
                <a:solidFill>
                  <a:schemeClr val="bg1"/>
                </a:solidFill>
                <a:latin typeface="Algerian" pitchFamily="82" charset="0"/>
              </a:rPr>
              <a:t>Betadine Test</a:t>
            </a:r>
            <a:endParaRPr lang="en-US" sz="5400" dirty="0">
              <a:solidFill>
                <a:schemeClr val="bg1"/>
              </a:solidFill>
              <a:latin typeface="Algerian" pitchFamily="82" charset="0"/>
            </a:endParaRPr>
          </a:p>
        </p:txBody>
      </p:sp>
      <p:sp>
        <p:nvSpPr>
          <p:cNvPr id="12" name="Right Arrow 11"/>
          <p:cNvSpPr/>
          <p:nvPr/>
        </p:nvSpPr>
        <p:spPr>
          <a:xfrm>
            <a:off x="4267200" y="4343400"/>
            <a:ext cx="990600"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4" descr="E:\gagandeep kaur data\keva herbal products\demo ppts\Picture 001.jpg"/>
          <p:cNvPicPr>
            <a:picLocks noChangeAspect="1" noChangeArrowheads="1"/>
          </p:cNvPicPr>
          <p:nvPr/>
        </p:nvPicPr>
        <p:blipFill>
          <a:blip r:embed="rId2" cstate="print"/>
          <a:srcRect/>
          <a:stretch>
            <a:fillRect/>
          </a:stretch>
        </p:blipFill>
        <p:spPr bwMode="auto">
          <a:xfrm>
            <a:off x="2209800" y="3124200"/>
            <a:ext cx="1447800" cy="2895600"/>
          </a:xfrm>
          <a:prstGeom prst="rect">
            <a:avLst/>
          </a:prstGeom>
          <a:noFill/>
          <a:ln>
            <a:solidFill>
              <a:schemeClr val="tx1"/>
            </a:solidFill>
          </a:ln>
        </p:spPr>
      </p:pic>
      <p:pic>
        <p:nvPicPr>
          <p:cNvPr id="2051" name="Picture 3" descr="E:\gagandeep kaur data\keva herbal products\demo ppts\ghthtyh.jpg"/>
          <p:cNvPicPr>
            <a:picLocks noChangeAspect="1" noChangeArrowheads="1"/>
          </p:cNvPicPr>
          <p:nvPr/>
        </p:nvPicPr>
        <p:blipFill>
          <a:blip r:embed="rId3"/>
          <a:srcRect/>
          <a:stretch>
            <a:fillRect/>
          </a:stretch>
        </p:blipFill>
        <p:spPr bwMode="auto">
          <a:xfrm>
            <a:off x="5867400" y="3200400"/>
            <a:ext cx="1371600" cy="2819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923330"/>
          </a:xfrm>
          <a:prstGeom prst="rect">
            <a:avLst/>
          </a:prstGeom>
          <a:solidFill>
            <a:schemeClr val="tx1"/>
          </a:solidFill>
          <a:ln>
            <a:solidFill>
              <a:schemeClr val="tx1">
                <a:lumMod val="50000"/>
                <a:lumOff val="50000"/>
              </a:schemeClr>
            </a:solidFill>
          </a:ln>
        </p:spPr>
        <p:txBody>
          <a:bodyPr wrap="square" rtlCol="0">
            <a:spAutoFit/>
          </a:bodyPr>
          <a:lstStyle/>
          <a:p>
            <a:pPr algn="ctr"/>
            <a:r>
              <a:rPr lang="en-US" sz="5400" dirty="0" smtClean="0">
                <a:solidFill>
                  <a:schemeClr val="bg1"/>
                </a:solidFill>
                <a:latin typeface="Algerian" pitchFamily="82" charset="0"/>
              </a:rPr>
              <a:t>Conclusion</a:t>
            </a:r>
            <a:endParaRPr lang="en-US" sz="5400" dirty="0">
              <a:solidFill>
                <a:schemeClr val="bg1"/>
              </a:solidFill>
              <a:latin typeface="Algerian" pitchFamily="82" charset="0"/>
            </a:endParaRPr>
          </a:p>
        </p:txBody>
      </p:sp>
      <p:sp>
        <p:nvSpPr>
          <p:cNvPr id="4" name="TextBox 3"/>
          <p:cNvSpPr txBox="1"/>
          <p:nvPr/>
        </p:nvSpPr>
        <p:spPr>
          <a:xfrm>
            <a:off x="228600" y="2427744"/>
            <a:ext cx="6477000" cy="2677656"/>
          </a:xfrm>
          <a:prstGeom prst="rect">
            <a:avLst/>
          </a:prstGeom>
          <a:solidFill>
            <a:schemeClr val="bg1">
              <a:lumMod val="95000"/>
            </a:schemeClr>
          </a:solidFill>
          <a:ln>
            <a:solidFill>
              <a:schemeClr val="tx1"/>
            </a:solidFill>
          </a:ln>
        </p:spPr>
        <p:txBody>
          <a:bodyPr wrap="square" rtlCol="0">
            <a:spAutoFit/>
          </a:bodyPr>
          <a:lstStyle/>
          <a:p>
            <a:pPr>
              <a:buFont typeface="Wingdings" pitchFamily="2" charset="2"/>
              <a:buChar char="Ø"/>
            </a:pPr>
            <a:r>
              <a:rPr lang="en-US" sz="2800" dirty="0" smtClean="0"/>
              <a:t>Shows that Panch Tulsi provide strong </a:t>
            </a:r>
          </a:p>
          <a:p>
            <a:r>
              <a:rPr lang="en-US" sz="2800" dirty="0" smtClean="0"/>
              <a:t>    Anti Oxidant effects</a:t>
            </a:r>
          </a:p>
          <a:p>
            <a:pPr>
              <a:buFont typeface="Wingdings" pitchFamily="2" charset="2"/>
              <a:buChar char="Ø"/>
            </a:pPr>
            <a:r>
              <a:rPr lang="en-US" sz="2800" dirty="0" smtClean="0"/>
              <a:t>Can naturally detoxify your body from </a:t>
            </a:r>
          </a:p>
          <a:p>
            <a:r>
              <a:rPr lang="en-US" sz="2800" dirty="0" smtClean="0"/>
              <a:t>    disease causing harmful free radicals</a:t>
            </a:r>
          </a:p>
          <a:p>
            <a:pPr>
              <a:buFont typeface="Wingdings" pitchFamily="2" charset="2"/>
              <a:buChar char="Ø"/>
            </a:pPr>
            <a:r>
              <a:rPr lang="en-US" sz="2800" dirty="0" smtClean="0"/>
              <a:t>And in future there will be fewer chances</a:t>
            </a:r>
          </a:p>
          <a:p>
            <a:r>
              <a:rPr lang="en-US" sz="2800" dirty="0" smtClean="0"/>
              <a:t>    of problems in the body</a:t>
            </a:r>
          </a:p>
        </p:txBody>
      </p:sp>
      <p:pic>
        <p:nvPicPr>
          <p:cNvPr id="5" name="Picture 4" descr="http://www.kevaind.org/image/product/Keva%20Panch%20Tulsi_230515102345.JPG"/>
          <p:cNvPicPr>
            <a:picLocks noChangeAspect="1" noChangeArrowheads="1"/>
          </p:cNvPicPr>
          <p:nvPr/>
        </p:nvPicPr>
        <p:blipFill>
          <a:blip r:embed="rId2"/>
          <a:srcRect/>
          <a:stretch>
            <a:fillRect/>
          </a:stretch>
        </p:blipFill>
        <p:spPr bwMode="auto">
          <a:xfrm>
            <a:off x="6934200" y="1752600"/>
            <a:ext cx="1981200" cy="4191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2.gstatic.com/images?q=tbn:ANd9GcTsbtc6KGB3cvPcB8SICkvjk2RtzyqA66tXPz_OwXktbf1Iswz1"/>
          <p:cNvPicPr>
            <a:picLocks noChangeAspect="1" noChangeArrowheads="1"/>
          </p:cNvPicPr>
          <p:nvPr/>
        </p:nvPicPr>
        <p:blipFill>
          <a:blip r:embed="rId2"/>
          <a:srcRect/>
          <a:stretch>
            <a:fillRect/>
          </a:stretch>
        </p:blipFill>
        <p:spPr bwMode="auto">
          <a:xfrm>
            <a:off x="2590800" y="2133600"/>
            <a:ext cx="3810000" cy="20574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1089</TotalTime>
  <Words>198</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Haneet</cp:lastModifiedBy>
  <cp:revision>157</cp:revision>
  <dcterms:created xsi:type="dcterms:W3CDTF">2006-08-16T00:00:00Z</dcterms:created>
  <dcterms:modified xsi:type="dcterms:W3CDTF">2015-08-08T06:17:14Z</dcterms:modified>
</cp:coreProperties>
</file>